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52"/>
  </p:notesMasterIdLst>
  <p:sldIdLst>
    <p:sldId id="256" r:id="rId2"/>
    <p:sldId id="288" r:id="rId3"/>
    <p:sldId id="289" r:id="rId4"/>
    <p:sldId id="332" r:id="rId5"/>
    <p:sldId id="335" r:id="rId6"/>
    <p:sldId id="260" r:id="rId7"/>
    <p:sldId id="290" r:id="rId8"/>
    <p:sldId id="291" r:id="rId9"/>
    <p:sldId id="287" r:id="rId10"/>
    <p:sldId id="341" r:id="rId11"/>
    <p:sldId id="344" r:id="rId12"/>
    <p:sldId id="263" r:id="rId13"/>
    <p:sldId id="342" r:id="rId14"/>
    <p:sldId id="261" r:id="rId15"/>
    <p:sldId id="264" r:id="rId16"/>
    <p:sldId id="336" r:id="rId17"/>
    <p:sldId id="292" r:id="rId18"/>
    <p:sldId id="294" r:id="rId19"/>
    <p:sldId id="296" r:id="rId20"/>
    <p:sldId id="297" r:id="rId21"/>
    <p:sldId id="325" r:id="rId22"/>
    <p:sldId id="300" r:id="rId23"/>
    <p:sldId id="323" r:id="rId24"/>
    <p:sldId id="324" r:id="rId25"/>
    <p:sldId id="299" r:id="rId26"/>
    <p:sldId id="327" r:id="rId27"/>
    <p:sldId id="312" r:id="rId28"/>
    <p:sldId id="333" r:id="rId29"/>
    <p:sldId id="334" r:id="rId30"/>
    <p:sldId id="313" r:id="rId31"/>
    <p:sldId id="343" r:id="rId32"/>
    <p:sldId id="314" r:id="rId33"/>
    <p:sldId id="340" r:id="rId34"/>
    <p:sldId id="338" r:id="rId35"/>
    <p:sldId id="317" r:id="rId36"/>
    <p:sldId id="318" r:id="rId37"/>
    <p:sldId id="339" r:id="rId38"/>
    <p:sldId id="337" r:id="rId39"/>
    <p:sldId id="316" r:id="rId40"/>
    <p:sldId id="319" r:id="rId41"/>
    <p:sldId id="320" r:id="rId42"/>
    <p:sldId id="321" r:id="rId43"/>
    <p:sldId id="322" r:id="rId44"/>
    <p:sldId id="328" r:id="rId45"/>
    <p:sldId id="329" r:id="rId46"/>
    <p:sldId id="330" r:id="rId47"/>
    <p:sldId id="331" r:id="rId48"/>
    <p:sldId id="258" r:id="rId49"/>
    <p:sldId id="345" r:id="rId50"/>
    <p:sldId id="348" r:id="rId51"/>
  </p:sldIdLst>
  <p:sldSz cx="9144000" cy="5143500" type="screen16x9"/>
  <p:notesSz cx="6858000" cy="9144000"/>
  <p:embeddedFontLst>
    <p:embeddedFont>
      <p:font typeface="Titillium Web ExtraLight" panose="020B0604020202020204" charset="0"/>
      <p:regular r:id="rId53"/>
      <p:bold r:id="rId54"/>
      <p:italic r:id="rId55"/>
      <p:boldItalic r:id="rId56"/>
    </p:embeddedFont>
    <p:embeddedFont>
      <p:font typeface="Titillium Web"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11A479-4BED-4E89-90C1-5CF228A2F4A6}">
  <a:tblStyle styleId="{BE11A479-4BED-4E89-90C1-5CF228A2F4A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2401" autoAdjust="0"/>
  </p:normalViewPr>
  <p:slideViewPr>
    <p:cSldViewPr snapToGrid="0">
      <p:cViewPr varScale="1">
        <p:scale>
          <a:sx n="100" d="100"/>
          <a:sy n="100" d="100"/>
        </p:scale>
        <p:origin x="974"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232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DR Is RIGHT?? LOOKS IDENTICAL!</a:t>
            </a:r>
          </a:p>
        </p:txBody>
      </p:sp>
    </p:spTree>
    <p:extLst>
      <p:ext uri="{BB962C8B-B14F-4D97-AF65-F5344CB8AC3E}">
        <p14:creationId xmlns:p14="http://schemas.microsoft.com/office/powerpoint/2010/main" val="362995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2050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Dialiated</a:t>
            </a:r>
            <a:r>
              <a:rPr lang="en-US" dirty="0"/>
              <a:t> Eye Exam </a:t>
            </a:r>
            <a:r>
              <a:rPr lang="en-US" dirty="0">
                <a:sym typeface="Wingdings" panose="05000000000000000000" pitchFamily="2" charset="2"/>
              </a:rPr>
              <a:t> Eyedrops and then Retinal Image</a:t>
            </a:r>
          </a:p>
          <a:p>
            <a:pPr marL="0" lvl="0" indent="0">
              <a:spcBef>
                <a:spcPts val="0"/>
              </a:spcBef>
              <a:spcAft>
                <a:spcPts val="0"/>
              </a:spcAft>
              <a:buNone/>
            </a:pPr>
            <a:r>
              <a:rPr lang="en-US" dirty="0">
                <a:sym typeface="Wingdings" panose="05000000000000000000" pitchFamily="2" charset="2"/>
              </a:rPr>
              <a:t>Fluorescein Angiography  Using injected dye to pinpoint broken &amp; closed blood vessels.</a:t>
            </a:r>
          </a:p>
          <a:p>
            <a:pPr marL="0" lvl="0" indent="0">
              <a:spcBef>
                <a:spcPts val="0"/>
              </a:spcBef>
              <a:spcAft>
                <a:spcPts val="0"/>
              </a:spcAft>
              <a:buNone/>
            </a:pPr>
            <a:r>
              <a:rPr lang="en-US" dirty="0">
                <a:sym typeface="Wingdings" panose="05000000000000000000" pitchFamily="2" charset="2"/>
              </a:rPr>
              <a:t>Optical tomography  shows thickness of retina. </a:t>
            </a:r>
            <a:endParaRPr dirty="0"/>
          </a:p>
        </p:txBody>
      </p:sp>
    </p:spTree>
    <p:extLst>
      <p:ext uri="{BB962C8B-B14F-4D97-AF65-F5344CB8AC3E}">
        <p14:creationId xmlns:p14="http://schemas.microsoft.com/office/powerpoint/2010/main" val="27167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2" name="Shape 8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087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6" name="Shape 8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3358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5" name="Shape 8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7060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5" name="Shape 8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744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7756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318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Say the Statistic, then say “5 years ago our current state of technology could not keep up… this is really where artificial intelligence began to rise”</a:t>
            </a:r>
            <a:endParaRPr dirty="0"/>
          </a:p>
        </p:txBody>
      </p:sp>
    </p:spTree>
    <p:extLst>
      <p:ext uri="{BB962C8B-B14F-4D97-AF65-F5344CB8AC3E}">
        <p14:creationId xmlns:p14="http://schemas.microsoft.com/office/powerpoint/2010/main" val="469738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5033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5" name="Shape 8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247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2304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108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5" name="Shape 8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75027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1" name="Shape 7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Stay statistic… “More specifically, AI has started to rise in the field of medicine and healthcare because there are many people that can’t access the expensive healthcare systems in many countries today”</a:t>
            </a:r>
            <a:endParaRPr dirty="0"/>
          </a:p>
        </p:txBody>
      </p:sp>
    </p:spTree>
    <p:extLst>
      <p:ext uri="{BB962C8B-B14F-4D97-AF65-F5344CB8AC3E}">
        <p14:creationId xmlns:p14="http://schemas.microsoft.com/office/powerpoint/2010/main" val="419451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“AI has a lot of potential in diagnostics since the modern data revolution… each medical device from MRI scanners to Glucose Meters record data to send to a doctor or to store for a patient. AI can capitalize on this information to form predictions. </a:t>
            </a:r>
            <a:endParaRPr dirty="0"/>
          </a:p>
        </p:txBody>
      </p:sp>
    </p:spTree>
    <p:extLst>
      <p:ext uri="{BB962C8B-B14F-4D97-AF65-F5344CB8AC3E}">
        <p14:creationId xmlns:p14="http://schemas.microsoft.com/office/powerpoint/2010/main" val="98035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“In general, NN’s in the most basic sense are just layers of neurons that are connected with neurons in other layers. To send information through the neuron, the signal is passed through a neuron, send through a nonlinear function, and if the final number exceeds a threshold, it fires to all of its connections, until it reaches the output layer, whose information is passed to the user… </a:t>
            </a:r>
            <a:r>
              <a:rPr lang="en-US" dirty="0" err="1"/>
              <a:t>Backpropogation</a:t>
            </a:r>
            <a:r>
              <a:rPr lang="en-US" dirty="0"/>
              <a:t> involves adjusting weights to fit information that was passed better. </a:t>
            </a:r>
          </a:p>
          <a:p>
            <a:pPr marL="139700" indent="0">
              <a:buNone/>
            </a:pPr>
            <a:r>
              <a:rPr lang="en-US" dirty="0"/>
              <a:t>Talk about what happens for the rest of the presentation. </a:t>
            </a:r>
          </a:p>
        </p:txBody>
      </p:sp>
    </p:spTree>
    <p:extLst>
      <p:ext uri="{BB962C8B-B14F-4D97-AF65-F5344CB8AC3E}">
        <p14:creationId xmlns:p14="http://schemas.microsoft.com/office/powerpoint/2010/main" val="412943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5" name="Shape 8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First application I worked on was using AI for Diabetic Retinopathy</a:t>
            </a:r>
            <a:endParaRPr dirty="0"/>
          </a:p>
        </p:txBody>
      </p:sp>
    </p:spTree>
    <p:extLst>
      <p:ext uri="{BB962C8B-B14F-4D97-AF65-F5344CB8AC3E}">
        <p14:creationId xmlns:p14="http://schemas.microsoft.com/office/powerpoint/2010/main" val="137592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3087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495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Explain what Diabetic Retinopathy is a complication of diabetes that affects the eye, caused by damage to blood vessels, and poorly controlled blood sugar. </a:t>
            </a:r>
          </a:p>
        </p:txBody>
      </p:sp>
    </p:spTree>
    <p:extLst>
      <p:ext uri="{BB962C8B-B14F-4D97-AF65-F5344CB8AC3E}">
        <p14:creationId xmlns:p14="http://schemas.microsoft.com/office/powerpoint/2010/main" val="96030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grpSp>
        <p:nvGrpSpPr>
          <p:cNvPr id="12" name="Shape 12"/>
          <p:cNvGrpSpPr/>
          <p:nvPr/>
        </p:nvGrpSpPr>
        <p:grpSpPr>
          <a:xfrm>
            <a:off x="28550" y="2196764"/>
            <a:ext cx="9094048" cy="2946825"/>
            <a:chOff x="28544" y="3514688"/>
            <a:chExt cx="9094048" cy="1628800"/>
          </a:xfrm>
        </p:grpSpPr>
        <p:sp>
          <p:nvSpPr>
            <p:cNvPr id="13" name="Shape 13"/>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 name="Shape 46"/>
          <p:cNvGrpSpPr/>
          <p:nvPr/>
        </p:nvGrpSpPr>
        <p:grpSpPr>
          <a:xfrm>
            <a:off x="28550" y="3359978"/>
            <a:ext cx="9094048" cy="1783611"/>
            <a:chOff x="28544" y="4157632"/>
            <a:chExt cx="9094048" cy="985856"/>
          </a:xfrm>
        </p:grpSpPr>
        <p:sp>
          <p:nvSpPr>
            <p:cNvPr id="47" name="Shape 47"/>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3" name="Shape 113"/>
          <p:cNvSpPr/>
          <p:nvPr/>
        </p:nvSpPr>
        <p:spPr>
          <a:xfrm>
            <a:off x="0" y="2229988"/>
            <a:ext cx="9144000" cy="1293056"/>
          </a:xfrm>
          <a:custGeom>
            <a:avLst/>
            <a:gdLst/>
            <a:ahLst/>
            <a:cxnLst/>
            <a:rect l="0" t="0" r="0" b="0"/>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2"/>
        <p:cNvGrpSpPr/>
        <p:nvPr/>
      </p:nvGrpSpPr>
      <p:grpSpPr>
        <a:xfrm>
          <a:off x="0" y="0"/>
          <a:ext cx="0" cy="0"/>
          <a:chOff x="0" y="0"/>
          <a:chExt cx="0" cy="0"/>
        </a:xfrm>
      </p:grpSpPr>
      <p:sp>
        <p:nvSpPr>
          <p:cNvPr id="553" name="Shape 553"/>
          <p:cNvSpPr/>
          <p:nvPr/>
        </p:nvSpPr>
        <p:spPr>
          <a:xfrm>
            <a:off x="-25" y="0"/>
            <a:ext cx="9144000" cy="10887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4" name="Shape 554"/>
          <p:cNvGrpSpPr/>
          <p:nvPr/>
        </p:nvGrpSpPr>
        <p:grpSpPr>
          <a:xfrm>
            <a:off x="28550" y="3850565"/>
            <a:ext cx="9094048" cy="1293104"/>
            <a:chOff x="28544" y="3514688"/>
            <a:chExt cx="9094048" cy="1628800"/>
          </a:xfrm>
        </p:grpSpPr>
        <p:sp>
          <p:nvSpPr>
            <p:cNvPr id="555" name="Shape 555"/>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Shape 557"/>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Shape 561"/>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Shape 573"/>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Shape 574"/>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8" name="Shape 588"/>
          <p:cNvGrpSpPr/>
          <p:nvPr/>
        </p:nvGrpSpPr>
        <p:grpSpPr>
          <a:xfrm>
            <a:off x="28550" y="4360998"/>
            <a:ext cx="9094048" cy="782671"/>
            <a:chOff x="28544" y="4157632"/>
            <a:chExt cx="9094048" cy="985856"/>
          </a:xfrm>
        </p:grpSpPr>
        <p:sp>
          <p:nvSpPr>
            <p:cNvPr id="589" name="Shape 589"/>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Shape 593"/>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Shape 611"/>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Shape 629"/>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Shape 632"/>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Shape 654"/>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5" name="Shape 655"/>
          <p:cNvSpPr/>
          <p:nvPr/>
        </p:nvSpPr>
        <p:spPr>
          <a:xfrm>
            <a:off x="0" y="3579000"/>
            <a:ext cx="9144000" cy="1293056"/>
          </a:xfrm>
          <a:custGeom>
            <a:avLst/>
            <a:gdLst/>
            <a:ahLst/>
            <a:cxnLst/>
            <a:rect l="0" t="0" r="0" b="0"/>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7" name="Shape 65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7726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465573"/>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6" name="Shape 116"/>
          <p:cNvSpPr txBox="1">
            <a:spLocks noGrp="1"/>
          </p:cNvSpPr>
          <p:nvPr>
            <p:ph type="subTitle" idx="1"/>
          </p:nvPr>
        </p:nvSpPr>
        <p:spPr>
          <a:xfrm>
            <a:off x="448270" y="1585135"/>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6E86B6"/>
              </a:buClr>
              <a:buSzPts val="1800"/>
              <a:buNone/>
              <a:defRPr sz="1800">
                <a:solidFill>
                  <a:srgbClr val="6E86B6"/>
                </a:solidFill>
              </a:defRPr>
            </a:lvl1pPr>
            <a:lvl2pPr lvl="1" rtl="0">
              <a:spcBef>
                <a:spcPts val="0"/>
              </a:spcBef>
              <a:spcAft>
                <a:spcPts val="0"/>
              </a:spcAft>
              <a:buClr>
                <a:srgbClr val="6E86B6"/>
              </a:buClr>
              <a:buSzPts val="1800"/>
              <a:buNone/>
              <a:defRPr sz="1800">
                <a:solidFill>
                  <a:srgbClr val="6E86B6"/>
                </a:solidFill>
              </a:defRPr>
            </a:lvl2pPr>
            <a:lvl3pPr lvl="2" rtl="0">
              <a:spcBef>
                <a:spcPts val="0"/>
              </a:spcBef>
              <a:spcAft>
                <a:spcPts val="0"/>
              </a:spcAft>
              <a:buClr>
                <a:srgbClr val="6E86B6"/>
              </a:buClr>
              <a:buSzPts val="1800"/>
              <a:buNone/>
              <a:defRPr sz="1800">
                <a:solidFill>
                  <a:srgbClr val="6E86B6"/>
                </a:solidFill>
              </a:defRPr>
            </a:lvl3pPr>
            <a:lvl4pPr lvl="3" rtl="0">
              <a:spcBef>
                <a:spcPts val="0"/>
              </a:spcBef>
              <a:spcAft>
                <a:spcPts val="0"/>
              </a:spcAft>
              <a:buClr>
                <a:srgbClr val="6E86B6"/>
              </a:buClr>
              <a:buSzPts val="1800"/>
              <a:buNone/>
              <a:defRPr sz="1800">
                <a:solidFill>
                  <a:srgbClr val="6E86B6"/>
                </a:solidFill>
              </a:defRPr>
            </a:lvl4pPr>
            <a:lvl5pPr lvl="4" rtl="0">
              <a:spcBef>
                <a:spcPts val="0"/>
              </a:spcBef>
              <a:spcAft>
                <a:spcPts val="0"/>
              </a:spcAft>
              <a:buClr>
                <a:srgbClr val="6E86B6"/>
              </a:buClr>
              <a:buSzPts val="1800"/>
              <a:buNone/>
              <a:defRPr sz="1800">
                <a:solidFill>
                  <a:srgbClr val="6E86B6"/>
                </a:solidFill>
              </a:defRPr>
            </a:lvl5pPr>
            <a:lvl6pPr lvl="5" rtl="0">
              <a:spcBef>
                <a:spcPts val="0"/>
              </a:spcBef>
              <a:spcAft>
                <a:spcPts val="0"/>
              </a:spcAft>
              <a:buClr>
                <a:srgbClr val="6E86B6"/>
              </a:buClr>
              <a:buSzPts val="1800"/>
              <a:buNone/>
              <a:defRPr sz="1800">
                <a:solidFill>
                  <a:srgbClr val="6E86B6"/>
                </a:solidFill>
              </a:defRPr>
            </a:lvl6pPr>
            <a:lvl7pPr lvl="6" rtl="0">
              <a:spcBef>
                <a:spcPts val="0"/>
              </a:spcBef>
              <a:spcAft>
                <a:spcPts val="0"/>
              </a:spcAft>
              <a:buClr>
                <a:srgbClr val="6E86B6"/>
              </a:buClr>
              <a:buSzPts val="1800"/>
              <a:buNone/>
              <a:defRPr sz="1800">
                <a:solidFill>
                  <a:srgbClr val="6E86B6"/>
                </a:solidFill>
              </a:defRPr>
            </a:lvl7pPr>
            <a:lvl8pPr lvl="7" rtl="0">
              <a:spcBef>
                <a:spcPts val="0"/>
              </a:spcBef>
              <a:spcAft>
                <a:spcPts val="0"/>
              </a:spcAft>
              <a:buClr>
                <a:srgbClr val="6E86B6"/>
              </a:buClr>
              <a:buSzPts val="1800"/>
              <a:buNone/>
              <a:defRPr sz="1800">
                <a:solidFill>
                  <a:srgbClr val="6E86B6"/>
                </a:solidFill>
              </a:defRPr>
            </a:lvl8pPr>
            <a:lvl9pPr lvl="8" rtl="0">
              <a:spcBef>
                <a:spcPts val="0"/>
              </a:spcBef>
              <a:spcAft>
                <a:spcPts val="0"/>
              </a:spcAft>
              <a:buClr>
                <a:srgbClr val="6E86B6"/>
              </a:buClr>
              <a:buSzPts val="1800"/>
              <a:buNone/>
              <a:defRPr sz="1800">
                <a:solidFill>
                  <a:srgbClr val="6E86B6"/>
                </a:solidFill>
              </a:defRPr>
            </a:lvl9pPr>
          </a:lstStyle>
          <a:p>
            <a:endParaRPr/>
          </a:p>
        </p:txBody>
      </p:sp>
      <p:grpSp>
        <p:nvGrpSpPr>
          <p:cNvPr id="117" name="Shape 117"/>
          <p:cNvGrpSpPr/>
          <p:nvPr/>
        </p:nvGrpSpPr>
        <p:grpSpPr>
          <a:xfrm>
            <a:off x="28550" y="2196764"/>
            <a:ext cx="9094048" cy="2946825"/>
            <a:chOff x="28544" y="3514688"/>
            <a:chExt cx="9094048" cy="1628800"/>
          </a:xfrm>
        </p:grpSpPr>
        <p:sp>
          <p:nvSpPr>
            <p:cNvPr id="118" name="Shape 118"/>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1" name="Shape 151"/>
          <p:cNvGrpSpPr/>
          <p:nvPr/>
        </p:nvGrpSpPr>
        <p:grpSpPr>
          <a:xfrm>
            <a:off x="28550" y="3359978"/>
            <a:ext cx="9094048" cy="1783611"/>
            <a:chOff x="28544" y="4157632"/>
            <a:chExt cx="9094048" cy="985856"/>
          </a:xfrm>
        </p:grpSpPr>
        <p:sp>
          <p:nvSpPr>
            <p:cNvPr id="152" name="Shape 152"/>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30"/>
        <p:cNvGrpSpPr/>
        <p:nvPr/>
      </p:nvGrpSpPr>
      <p:grpSpPr>
        <a:xfrm>
          <a:off x="0" y="0"/>
          <a:ext cx="0" cy="0"/>
          <a:chOff x="0" y="0"/>
          <a:chExt cx="0" cy="0"/>
        </a:xfrm>
      </p:grpSpPr>
      <p:sp>
        <p:nvSpPr>
          <p:cNvPr id="331" name="Shape 331"/>
          <p:cNvSpPr/>
          <p:nvPr/>
        </p:nvSpPr>
        <p:spPr>
          <a:xfrm>
            <a:off x="4985150" y="150"/>
            <a:ext cx="4158900" cy="51435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333" name="Shape 333"/>
          <p:cNvSpPr txBox="1">
            <a:spLocks noGrp="1"/>
          </p:cNvSpPr>
          <p:nvPr>
            <p:ph type="title"/>
          </p:nvPr>
        </p:nvSpPr>
        <p:spPr>
          <a:xfrm>
            <a:off x="452724" y="620920"/>
            <a:ext cx="3985200" cy="8574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Shape 334"/>
          <p:cNvSpPr txBox="1">
            <a:spLocks noGrp="1"/>
          </p:cNvSpPr>
          <p:nvPr>
            <p:ph type="body" idx="1"/>
          </p:nvPr>
        </p:nvSpPr>
        <p:spPr>
          <a:xfrm>
            <a:off x="452727" y="1412678"/>
            <a:ext cx="3985200" cy="3098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solidFill>
                  <a:schemeClr val="lt1"/>
                </a:solidFill>
              </a:defRPr>
            </a:lvl1pPr>
            <a:lvl2pPr marL="914400" lvl="1" indent="-381000" rtl="0">
              <a:spcBef>
                <a:spcPts val="0"/>
              </a:spcBef>
              <a:spcAft>
                <a:spcPts val="0"/>
              </a:spcAft>
              <a:buSzPts val="2400"/>
              <a:buChar char="-"/>
              <a:defRPr>
                <a:solidFill>
                  <a:schemeClr val="lt1"/>
                </a:solidFill>
              </a:defRPr>
            </a:lvl2pPr>
            <a:lvl3pPr marL="1371600" lvl="2" indent="-381000" rtl="0">
              <a:spcBef>
                <a:spcPts val="0"/>
              </a:spcBef>
              <a:spcAft>
                <a:spcPts val="0"/>
              </a:spcAft>
              <a:buSzPts val="2400"/>
              <a:buChar char="-"/>
              <a:defRPr>
                <a:solidFill>
                  <a:schemeClr val="lt1"/>
                </a:solidFill>
              </a:defRPr>
            </a:lvl3pPr>
            <a:lvl4pPr marL="1828800" lvl="3" indent="-381000" rtl="0">
              <a:spcBef>
                <a:spcPts val="0"/>
              </a:spcBef>
              <a:spcAft>
                <a:spcPts val="0"/>
              </a:spcAft>
              <a:buSzPts val="2400"/>
              <a:buChar char="-"/>
              <a:defRPr>
                <a:solidFill>
                  <a:schemeClr val="lt1"/>
                </a:solidFill>
              </a:defRPr>
            </a:lvl4pPr>
            <a:lvl5pPr marL="2286000" lvl="4" indent="-381000" rtl="0">
              <a:spcBef>
                <a:spcPts val="0"/>
              </a:spcBef>
              <a:spcAft>
                <a:spcPts val="0"/>
              </a:spcAft>
              <a:buSzPts val="2400"/>
              <a:buChar char="-"/>
              <a:defRPr>
                <a:solidFill>
                  <a:schemeClr val="lt1"/>
                </a:solidFill>
              </a:defRPr>
            </a:lvl5pPr>
            <a:lvl6pPr marL="2743200" lvl="5" indent="-381000" rtl="0">
              <a:spcBef>
                <a:spcPts val="0"/>
              </a:spcBef>
              <a:spcAft>
                <a:spcPts val="0"/>
              </a:spcAft>
              <a:buSzPts val="2400"/>
              <a:buChar char="-"/>
              <a:defRPr>
                <a:solidFill>
                  <a:schemeClr val="lt1"/>
                </a:solidFill>
              </a:defRPr>
            </a:lvl6pPr>
            <a:lvl7pPr marL="3200400" lvl="6" indent="-381000" rtl="0">
              <a:spcBef>
                <a:spcPts val="0"/>
              </a:spcBef>
              <a:spcAft>
                <a:spcPts val="0"/>
              </a:spcAft>
              <a:buSzPts val="2400"/>
              <a:buChar char="●"/>
              <a:defRPr>
                <a:solidFill>
                  <a:schemeClr val="lt1"/>
                </a:solidFill>
              </a:defRPr>
            </a:lvl7pPr>
            <a:lvl8pPr marL="3657600" lvl="7" indent="-381000" rtl="0">
              <a:spcBef>
                <a:spcPts val="0"/>
              </a:spcBef>
              <a:spcAft>
                <a:spcPts val="0"/>
              </a:spcAft>
              <a:buSzPts val="2400"/>
              <a:buChar char="○"/>
              <a:defRPr>
                <a:solidFill>
                  <a:schemeClr val="lt1"/>
                </a:solidFill>
              </a:defRPr>
            </a:lvl8pPr>
            <a:lvl9pPr marL="4114800" lvl="8" indent="-381000" rtl="0">
              <a:spcBef>
                <a:spcPts val="0"/>
              </a:spcBef>
              <a:spcAft>
                <a:spcPts val="0"/>
              </a:spcAft>
              <a:buSzPts val="2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5"/>
        <p:cNvGrpSpPr/>
        <p:nvPr/>
      </p:nvGrpSpPr>
      <p:grpSpPr>
        <a:xfrm>
          <a:off x="0" y="0"/>
          <a:ext cx="0" cy="0"/>
          <a:chOff x="0" y="0"/>
          <a:chExt cx="0" cy="0"/>
        </a:xfrm>
      </p:grpSpPr>
      <p:sp>
        <p:nvSpPr>
          <p:cNvPr id="336" name="Shape 336"/>
          <p:cNvSpPr/>
          <p:nvPr/>
        </p:nvSpPr>
        <p:spPr>
          <a:xfrm>
            <a:off x="-25" y="0"/>
            <a:ext cx="9144000" cy="10887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7" name="Shape 337"/>
          <p:cNvGrpSpPr/>
          <p:nvPr/>
        </p:nvGrpSpPr>
        <p:grpSpPr>
          <a:xfrm>
            <a:off x="28550" y="3850565"/>
            <a:ext cx="9094048" cy="1293104"/>
            <a:chOff x="28544" y="3514688"/>
            <a:chExt cx="9094048" cy="1628800"/>
          </a:xfrm>
        </p:grpSpPr>
        <p:sp>
          <p:nvSpPr>
            <p:cNvPr id="338" name="Shape 338"/>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1" name="Shape 371"/>
          <p:cNvGrpSpPr/>
          <p:nvPr/>
        </p:nvGrpSpPr>
        <p:grpSpPr>
          <a:xfrm>
            <a:off x="28550" y="4360998"/>
            <a:ext cx="9094048" cy="782671"/>
            <a:chOff x="28544" y="4157632"/>
            <a:chExt cx="9094048" cy="985856"/>
          </a:xfrm>
        </p:grpSpPr>
        <p:sp>
          <p:nvSpPr>
            <p:cNvPr id="372" name="Shape 372"/>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38" name="Shape 438"/>
          <p:cNvSpPr/>
          <p:nvPr/>
        </p:nvSpPr>
        <p:spPr>
          <a:xfrm>
            <a:off x="0" y="3579000"/>
            <a:ext cx="9144000" cy="1293056"/>
          </a:xfrm>
          <a:custGeom>
            <a:avLst/>
            <a:gdLst/>
            <a:ahLst/>
            <a:cxnLst/>
            <a:rect l="0" t="0" r="0" b="0"/>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0" name="Shape 440"/>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1" name="Shape 441"/>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2" name="Shape 442"/>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graphs">
  <p:cSld name="BLANK_2">
    <p:spTree>
      <p:nvGrpSpPr>
        <p:cNvPr id="1" name="Shape 668"/>
        <p:cNvGrpSpPr/>
        <p:nvPr/>
      </p:nvGrpSpPr>
      <p:grpSpPr>
        <a:xfrm>
          <a:off x="0" y="0"/>
          <a:ext cx="0" cy="0"/>
          <a:chOff x="0" y="0"/>
          <a:chExt cx="0" cy="0"/>
        </a:xfrm>
      </p:grpSpPr>
      <p:sp>
        <p:nvSpPr>
          <p:cNvPr id="669" name="Shape 66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grpSp>
        <p:nvGrpSpPr>
          <p:cNvPr id="670" name="Shape 670"/>
          <p:cNvGrpSpPr/>
          <p:nvPr/>
        </p:nvGrpSpPr>
        <p:grpSpPr>
          <a:xfrm>
            <a:off x="28550" y="3850565"/>
            <a:ext cx="9094048" cy="1293104"/>
            <a:chOff x="28544" y="3514688"/>
            <a:chExt cx="9094048" cy="1628800"/>
          </a:xfrm>
        </p:grpSpPr>
        <p:sp>
          <p:nvSpPr>
            <p:cNvPr id="671" name="Shape 671"/>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0" name="Shape 680"/>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1" name="Shape 681"/>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Shape 694"/>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8" name="Shape 698"/>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0" name="Shape 700"/>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1" name="Shape 701"/>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4" name="Shape 704"/>
          <p:cNvGrpSpPr/>
          <p:nvPr/>
        </p:nvGrpSpPr>
        <p:grpSpPr>
          <a:xfrm>
            <a:off x="28550" y="4360998"/>
            <a:ext cx="9094048" cy="782671"/>
            <a:chOff x="28544" y="4157632"/>
            <a:chExt cx="9094048" cy="985856"/>
          </a:xfrm>
        </p:grpSpPr>
        <p:sp>
          <p:nvSpPr>
            <p:cNvPr id="705" name="Shape 705"/>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6" name="Shape 706"/>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Shape 711"/>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8" name="Shape 718"/>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9" name="Shape 719"/>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2" name="Shape 742"/>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3" name="Shape 743"/>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7" name="Shape 747"/>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48"/>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Shape 752"/>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3" name="Shape 753"/>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4" name="Shape 754"/>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56"/>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9" name="Shape 759"/>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0" name="Shape 760"/>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2" name="Shape 762"/>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3" name="Shape 763"/>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1" name="Shape 771"/>
          <p:cNvSpPr/>
          <p:nvPr/>
        </p:nvSpPr>
        <p:spPr>
          <a:xfrm>
            <a:off x="0" y="3579000"/>
            <a:ext cx="9144000" cy="1293056"/>
          </a:xfrm>
          <a:custGeom>
            <a:avLst/>
            <a:gdLst/>
            <a:ahLst/>
            <a:cxnLst/>
            <a:rect l="0" t="0" r="0" b="0"/>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6"/>
        <p:cNvGrpSpPr/>
        <p:nvPr/>
      </p:nvGrpSpPr>
      <p:grpSpPr>
        <a:xfrm>
          <a:off x="0" y="0"/>
          <a:ext cx="0" cy="0"/>
          <a:chOff x="0" y="0"/>
          <a:chExt cx="0" cy="0"/>
        </a:xfrm>
      </p:grpSpPr>
      <p:sp>
        <p:nvSpPr>
          <p:cNvPr id="667" name="Shape 66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6769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3"/>
        <p:cNvGrpSpPr/>
        <p:nvPr/>
      </p:nvGrpSpPr>
      <p:grpSpPr>
        <a:xfrm>
          <a:off x="0" y="0"/>
          <a:ext cx="0" cy="0"/>
          <a:chOff x="0" y="0"/>
          <a:chExt cx="0" cy="0"/>
        </a:xfrm>
      </p:grpSpPr>
      <p:sp>
        <p:nvSpPr>
          <p:cNvPr id="224" name="Shape 224"/>
          <p:cNvSpPr/>
          <p:nvPr/>
        </p:nvSpPr>
        <p:spPr>
          <a:xfrm>
            <a:off x="-25" y="0"/>
            <a:ext cx="9144000" cy="10887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226" name="Shape 226"/>
          <p:cNvGrpSpPr/>
          <p:nvPr/>
        </p:nvGrpSpPr>
        <p:grpSpPr>
          <a:xfrm>
            <a:off x="28550" y="3850565"/>
            <a:ext cx="9094048" cy="1293104"/>
            <a:chOff x="28544" y="3514688"/>
            <a:chExt cx="9094048" cy="1628800"/>
          </a:xfrm>
        </p:grpSpPr>
        <p:sp>
          <p:nvSpPr>
            <p:cNvPr id="227" name="Shape 227"/>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0" name="Shape 260"/>
          <p:cNvGrpSpPr/>
          <p:nvPr/>
        </p:nvGrpSpPr>
        <p:grpSpPr>
          <a:xfrm>
            <a:off x="28550" y="4360998"/>
            <a:ext cx="9094048" cy="782671"/>
            <a:chOff x="28544" y="4157632"/>
            <a:chExt cx="9094048" cy="985856"/>
          </a:xfrm>
        </p:grpSpPr>
        <p:sp>
          <p:nvSpPr>
            <p:cNvPr id="261" name="Shape 261"/>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27" name="Shape 327"/>
          <p:cNvSpPr/>
          <p:nvPr/>
        </p:nvSpPr>
        <p:spPr>
          <a:xfrm>
            <a:off x="0" y="3579000"/>
            <a:ext cx="9144000" cy="1293056"/>
          </a:xfrm>
          <a:custGeom>
            <a:avLst/>
            <a:gdLst/>
            <a:ahLst/>
            <a:cxnLst/>
            <a:rect l="0" t="0" r="0" b="0"/>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329" name="Shape 329"/>
          <p:cNvSpPr txBox="1">
            <a:spLocks noGrp="1"/>
          </p:cNvSpPr>
          <p:nvPr>
            <p:ph type="body" idx="1"/>
          </p:nvPr>
        </p:nvSpPr>
        <p:spPr>
          <a:xfrm>
            <a:off x="739680" y="1152528"/>
            <a:ext cx="7686000" cy="3098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solidFill>
                  <a:schemeClr val="lt1"/>
                </a:solidFill>
              </a:defRPr>
            </a:lvl1pPr>
            <a:lvl2pPr marL="914400" lvl="1" indent="-381000">
              <a:spcBef>
                <a:spcPts val="0"/>
              </a:spcBef>
              <a:spcAft>
                <a:spcPts val="0"/>
              </a:spcAft>
              <a:buSzPts val="2400"/>
              <a:buChar char="-"/>
              <a:defRPr>
                <a:solidFill>
                  <a:schemeClr val="lt1"/>
                </a:solidFill>
              </a:defRPr>
            </a:lvl2pPr>
            <a:lvl3pPr marL="1371600" lvl="2" indent="-381000">
              <a:spcBef>
                <a:spcPts val="0"/>
              </a:spcBef>
              <a:spcAft>
                <a:spcPts val="0"/>
              </a:spcAft>
              <a:buSzPts val="2400"/>
              <a:buChar char="-"/>
              <a:defRPr>
                <a:solidFill>
                  <a:schemeClr val="lt1"/>
                </a:solidFill>
              </a:defRPr>
            </a:lvl3pPr>
            <a:lvl4pPr marL="1828800" lvl="3" indent="-381000">
              <a:spcBef>
                <a:spcPts val="0"/>
              </a:spcBef>
              <a:spcAft>
                <a:spcPts val="0"/>
              </a:spcAft>
              <a:buSzPts val="2400"/>
              <a:buChar char="-"/>
              <a:defRPr>
                <a:solidFill>
                  <a:schemeClr val="lt1"/>
                </a:solidFill>
              </a:defRPr>
            </a:lvl4pPr>
            <a:lvl5pPr marL="2286000" lvl="4" indent="-381000">
              <a:spcBef>
                <a:spcPts val="0"/>
              </a:spcBef>
              <a:spcAft>
                <a:spcPts val="0"/>
              </a:spcAft>
              <a:buSzPts val="2400"/>
              <a:buChar char="-"/>
              <a:defRPr>
                <a:solidFill>
                  <a:schemeClr val="lt1"/>
                </a:solidFill>
              </a:defRPr>
            </a:lvl5pPr>
            <a:lvl6pPr marL="2743200" lvl="5" indent="-381000">
              <a:spcBef>
                <a:spcPts val="0"/>
              </a:spcBef>
              <a:spcAft>
                <a:spcPts val="0"/>
              </a:spcAft>
              <a:buSzPts val="2400"/>
              <a:buChar char="-"/>
              <a:defRPr>
                <a:solidFill>
                  <a:schemeClr val="lt1"/>
                </a:solidFill>
              </a:defRPr>
            </a:lvl6pPr>
            <a:lvl7pPr marL="3200400" lvl="6" indent="-381000">
              <a:spcBef>
                <a:spcPts val="0"/>
              </a:spcBef>
              <a:spcAft>
                <a:spcPts val="0"/>
              </a:spcAft>
              <a:buSzPts val="2400"/>
              <a:buChar char="●"/>
              <a:defRPr>
                <a:solidFill>
                  <a:schemeClr val="lt1"/>
                </a:solidFill>
              </a:defRPr>
            </a:lvl7pPr>
            <a:lvl8pPr marL="3657600" lvl="7" indent="-381000">
              <a:spcBef>
                <a:spcPts val="0"/>
              </a:spcBef>
              <a:spcAft>
                <a:spcPts val="0"/>
              </a:spcAft>
              <a:buSzPts val="2400"/>
              <a:buChar char="○"/>
              <a:defRPr>
                <a:solidFill>
                  <a:schemeClr val="lt1"/>
                </a:solidFill>
              </a:defRPr>
            </a:lvl8pPr>
            <a:lvl9pPr marL="4114800" lvl="8" indent="-38100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val="416965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43"/>
        <p:cNvGrpSpPr/>
        <p:nvPr/>
      </p:nvGrpSpPr>
      <p:grpSpPr>
        <a:xfrm>
          <a:off x="0" y="0"/>
          <a:ext cx="0" cy="0"/>
          <a:chOff x="0" y="0"/>
          <a:chExt cx="0" cy="0"/>
        </a:xfrm>
      </p:grpSpPr>
      <p:sp>
        <p:nvSpPr>
          <p:cNvPr id="444" name="Shape 444"/>
          <p:cNvSpPr/>
          <p:nvPr/>
        </p:nvSpPr>
        <p:spPr>
          <a:xfrm>
            <a:off x="-25" y="0"/>
            <a:ext cx="9144000" cy="10887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45" name="Shape 445"/>
          <p:cNvGrpSpPr/>
          <p:nvPr/>
        </p:nvGrpSpPr>
        <p:grpSpPr>
          <a:xfrm>
            <a:off x="28550" y="3850565"/>
            <a:ext cx="9094048" cy="1293104"/>
            <a:chOff x="28544" y="3514688"/>
            <a:chExt cx="9094048" cy="1628800"/>
          </a:xfrm>
        </p:grpSpPr>
        <p:sp>
          <p:nvSpPr>
            <p:cNvPr id="446" name="Shape 446"/>
            <p:cNvSpPr/>
            <p:nvPr/>
          </p:nvSpPr>
          <p:spPr>
            <a:xfrm>
              <a:off x="300032" y="4491616"/>
              <a:ext cx="228608" cy="651872"/>
            </a:xfrm>
            <a:custGeom>
              <a:avLst/>
              <a:gdLst/>
              <a:ahLst/>
              <a:cxnLst/>
              <a:rect l="0" t="0" r="0" b="0"/>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28544" y="4220160"/>
              <a:ext cx="228640" cy="923328"/>
            </a:xfrm>
            <a:custGeom>
              <a:avLst/>
              <a:gdLst/>
              <a:ahLst/>
              <a:cxnLst/>
              <a:rect l="0" t="0" r="0" b="0"/>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576832"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853664" y="4120128"/>
              <a:ext cx="230400" cy="1023360"/>
            </a:xfrm>
            <a:custGeom>
              <a:avLst/>
              <a:gdLst/>
              <a:ahLst/>
              <a:cxnLst/>
              <a:rect l="0" t="0" r="0" b="0"/>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1130496" y="4627328"/>
              <a:ext cx="230400" cy="516160"/>
            </a:xfrm>
            <a:custGeom>
              <a:avLst/>
              <a:gdLst/>
              <a:ahLst/>
              <a:cxnLst/>
              <a:rect l="0" t="0" r="0" b="0"/>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1409088" y="3821888"/>
              <a:ext cx="228640" cy="1321600"/>
            </a:xfrm>
            <a:custGeom>
              <a:avLst/>
              <a:gdLst/>
              <a:ahLst/>
              <a:cxnLst/>
              <a:rect l="0" t="0" r="0" b="0"/>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1685920" y="4175488"/>
              <a:ext cx="230400" cy="968000"/>
            </a:xfrm>
            <a:custGeom>
              <a:avLst/>
              <a:gdLst/>
              <a:ahLst/>
              <a:cxnLst/>
              <a:rect l="0" t="0" r="0" b="0"/>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1962720" y="3939744"/>
              <a:ext cx="230432" cy="1203744"/>
            </a:xfrm>
            <a:custGeom>
              <a:avLst/>
              <a:gdLst/>
              <a:ahLst/>
              <a:cxnLst/>
              <a:rect l="0" t="0" r="0" b="0"/>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2239552" y="4355872"/>
              <a:ext cx="230400" cy="787616"/>
            </a:xfrm>
            <a:custGeom>
              <a:avLst/>
              <a:gdLst/>
              <a:ahLst/>
              <a:cxnLst/>
              <a:rect l="0" t="0" r="0" b="0"/>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25163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2794976" y="4175488"/>
              <a:ext cx="228640" cy="968000"/>
            </a:xfrm>
            <a:custGeom>
              <a:avLst/>
              <a:gdLst/>
              <a:ahLst/>
              <a:cxnLst/>
              <a:rect l="0" t="0" r="0" b="0"/>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3071808" y="3659360"/>
              <a:ext cx="230400" cy="1484128"/>
            </a:xfrm>
            <a:custGeom>
              <a:avLst/>
              <a:gdLst/>
              <a:ahLst/>
              <a:cxnLst/>
              <a:rect l="0" t="0" r="0" b="0"/>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3348608"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3625440"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3904032" y="4491616"/>
              <a:ext cx="228640" cy="651872"/>
            </a:xfrm>
            <a:custGeom>
              <a:avLst/>
              <a:gdLst/>
              <a:ahLst/>
              <a:cxnLst/>
              <a:rect l="0" t="0" r="0" b="0"/>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4180864" y="4284448"/>
              <a:ext cx="230432" cy="859040"/>
            </a:xfrm>
            <a:custGeom>
              <a:avLst/>
              <a:gdLst/>
              <a:ahLst/>
              <a:cxnLst/>
              <a:rect l="0" t="0" r="0" b="0"/>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4457696" y="4004032"/>
              <a:ext cx="230400" cy="1139456"/>
            </a:xfrm>
            <a:custGeom>
              <a:avLst/>
              <a:gdLst/>
              <a:ahLst/>
              <a:cxnLst/>
              <a:rect l="0" t="0" r="0" b="0"/>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4734496" y="3821888"/>
              <a:ext cx="230432" cy="1321600"/>
            </a:xfrm>
            <a:custGeom>
              <a:avLst/>
              <a:gdLst/>
              <a:ahLst/>
              <a:cxnLst/>
              <a:rect l="0" t="0" r="0" b="0"/>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a:off x="50113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5289920" y="3939744"/>
              <a:ext cx="228640" cy="1203744"/>
            </a:xfrm>
            <a:custGeom>
              <a:avLst/>
              <a:gdLst/>
              <a:ahLst/>
              <a:cxnLst/>
              <a:rect l="0" t="0" r="0" b="0"/>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5566752" y="3704000"/>
              <a:ext cx="230432" cy="1439488"/>
            </a:xfrm>
            <a:custGeom>
              <a:avLst/>
              <a:gdLst/>
              <a:ahLst/>
              <a:cxnLst/>
              <a:rect l="0" t="0" r="0" b="0"/>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5843584" y="3821888"/>
              <a:ext cx="230400" cy="1321600"/>
            </a:xfrm>
            <a:custGeom>
              <a:avLst/>
              <a:gdLst/>
              <a:ahLst/>
              <a:cxnLst/>
              <a:rect l="0" t="0" r="0" b="0"/>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6120384" y="4329088"/>
              <a:ext cx="230432" cy="814400"/>
            </a:xfrm>
            <a:custGeom>
              <a:avLst/>
              <a:gdLst/>
              <a:ahLst/>
              <a:cxnLst/>
              <a:rect l="0" t="0" r="0" b="0"/>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6399008" y="4120128"/>
              <a:ext cx="228608" cy="1023360"/>
            </a:xfrm>
            <a:custGeom>
              <a:avLst/>
              <a:gdLst/>
              <a:ahLst/>
              <a:cxnLst/>
              <a:rect l="0" t="0" r="0" b="0"/>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a:off x="6675808" y="4538048"/>
              <a:ext cx="230432" cy="605440"/>
            </a:xfrm>
            <a:custGeom>
              <a:avLst/>
              <a:gdLst/>
              <a:ahLst/>
              <a:cxnLst/>
              <a:rect l="0" t="0" r="0" b="0"/>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6952640" y="3939744"/>
              <a:ext cx="230432" cy="1203744"/>
            </a:xfrm>
            <a:custGeom>
              <a:avLst/>
              <a:gdLst/>
              <a:ahLst/>
              <a:cxnLst/>
              <a:rect l="0" t="0" r="0" b="0"/>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7229472" y="4220160"/>
              <a:ext cx="230400" cy="923328"/>
            </a:xfrm>
            <a:custGeom>
              <a:avLst/>
              <a:gdLst/>
              <a:ahLst/>
              <a:cxnLst/>
              <a:rect l="0" t="0" r="0" b="0"/>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7506272" y="3768288"/>
              <a:ext cx="230432" cy="1375200"/>
            </a:xfrm>
            <a:custGeom>
              <a:avLst/>
              <a:gdLst/>
              <a:ahLst/>
              <a:cxnLst/>
              <a:rect l="0" t="0" r="0" b="0"/>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7784896" y="4004032"/>
              <a:ext cx="228608" cy="1139456"/>
            </a:xfrm>
            <a:custGeom>
              <a:avLst/>
              <a:gdLst/>
              <a:ahLst/>
              <a:cxnLst/>
              <a:rect l="0" t="0" r="0" b="0"/>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8061696" y="3596864"/>
              <a:ext cx="230432" cy="1546624"/>
            </a:xfrm>
            <a:custGeom>
              <a:avLst/>
              <a:gdLst/>
              <a:ahLst/>
              <a:cxnLst/>
              <a:rect l="0" t="0" r="0" b="0"/>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8338528" y="3514688"/>
              <a:ext cx="230400" cy="1628800"/>
            </a:xfrm>
            <a:custGeom>
              <a:avLst/>
              <a:gdLst/>
              <a:ahLst/>
              <a:cxnLst/>
              <a:rect l="0" t="0" r="0" b="0"/>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8615360" y="3939744"/>
              <a:ext cx="230400" cy="1203744"/>
            </a:xfrm>
            <a:custGeom>
              <a:avLst/>
              <a:gdLst/>
              <a:ahLst/>
              <a:cxnLst/>
              <a:rect l="0" t="0" r="0" b="0"/>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a:off x="8893952" y="3596864"/>
              <a:ext cx="228640" cy="1546624"/>
            </a:xfrm>
            <a:custGeom>
              <a:avLst/>
              <a:gdLst/>
              <a:ahLst/>
              <a:cxnLst/>
              <a:rect l="0" t="0" r="0" b="0"/>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9" name="Shape 479"/>
          <p:cNvGrpSpPr/>
          <p:nvPr/>
        </p:nvGrpSpPr>
        <p:grpSpPr>
          <a:xfrm>
            <a:off x="28550" y="4360998"/>
            <a:ext cx="9094048" cy="782671"/>
            <a:chOff x="28544" y="4157632"/>
            <a:chExt cx="9094048" cy="985856"/>
          </a:xfrm>
        </p:grpSpPr>
        <p:sp>
          <p:nvSpPr>
            <p:cNvPr id="480" name="Shape 480"/>
            <p:cNvSpPr/>
            <p:nvPr/>
          </p:nvSpPr>
          <p:spPr>
            <a:xfrm>
              <a:off x="435744" y="4782720"/>
              <a:ext cx="92896" cy="360768"/>
            </a:xfrm>
            <a:custGeom>
              <a:avLst/>
              <a:gdLst/>
              <a:ahLst/>
              <a:cxnLst/>
              <a:rect l="0" t="0" r="0" b="0"/>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300032" y="4638048"/>
              <a:ext cx="92896" cy="505440"/>
            </a:xfrm>
            <a:custGeom>
              <a:avLst/>
              <a:gdLst/>
              <a:ahLst/>
              <a:cxnLst/>
              <a:rect l="0" t="0" r="0" b="0"/>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164288" y="4571968"/>
              <a:ext cx="92896" cy="571520"/>
            </a:xfrm>
            <a:custGeom>
              <a:avLst/>
              <a:gdLst/>
              <a:ahLst/>
              <a:cxnLst/>
              <a:rect l="0" t="0" r="0" b="0"/>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28544" y="4739840"/>
              <a:ext cx="92928" cy="403648"/>
            </a:xfrm>
            <a:custGeom>
              <a:avLst/>
              <a:gdLst/>
              <a:ahLst/>
              <a:cxnLst/>
              <a:rect l="0" t="0" r="0" b="0"/>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712576"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a:off x="576832" y="4752352"/>
              <a:ext cx="94688" cy="391136"/>
            </a:xfrm>
            <a:custGeom>
              <a:avLst/>
              <a:gdLst/>
              <a:ahLst/>
              <a:cxnLst/>
              <a:rect l="0" t="0" r="0" b="0"/>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p:nvPr/>
          </p:nvSpPr>
          <p:spPr>
            <a:xfrm>
              <a:off x="989408" y="4386240"/>
              <a:ext cx="94656" cy="757248"/>
            </a:xfrm>
            <a:custGeom>
              <a:avLst/>
              <a:gdLst/>
              <a:ahLst/>
              <a:cxnLst/>
              <a:rect l="0" t="0" r="0" b="0"/>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p:nvPr/>
          </p:nvSpPr>
          <p:spPr>
            <a:xfrm>
              <a:off x="853664" y="4500544"/>
              <a:ext cx="94688" cy="642944"/>
            </a:xfrm>
            <a:custGeom>
              <a:avLst/>
              <a:gdLst/>
              <a:ahLst/>
              <a:cxnLst/>
              <a:rect l="0" t="0" r="0" b="0"/>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p:nvPr/>
          </p:nvSpPr>
          <p:spPr>
            <a:xfrm>
              <a:off x="1266208"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a:off x="1130496" y="4518400"/>
              <a:ext cx="94688" cy="625088"/>
            </a:xfrm>
            <a:custGeom>
              <a:avLst/>
              <a:gdLst/>
              <a:ahLst/>
              <a:cxnLst/>
              <a:rect l="0" t="0" r="0" b="0"/>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a:off x="15430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1407296" y="4721984"/>
              <a:ext cx="94688" cy="421504"/>
            </a:xfrm>
            <a:custGeom>
              <a:avLst/>
              <a:gdLst/>
              <a:ahLst/>
              <a:cxnLst/>
              <a:rect l="0" t="0" r="0" b="0"/>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1821632" y="4457664"/>
              <a:ext cx="92896" cy="685824"/>
            </a:xfrm>
            <a:custGeom>
              <a:avLst/>
              <a:gdLst/>
              <a:ahLst/>
              <a:cxnLst/>
              <a:rect l="0" t="0" r="0" b="0"/>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1685920"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2098464"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1962720"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2375296" y="4711264"/>
              <a:ext cx="94656" cy="432224"/>
            </a:xfrm>
            <a:custGeom>
              <a:avLst/>
              <a:gdLst/>
              <a:ahLst/>
              <a:cxnLst/>
              <a:rect l="0" t="0" r="0" b="0"/>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p:nvPr/>
          </p:nvSpPr>
          <p:spPr>
            <a:xfrm>
              <a:off x="2239552" y="4536256"/>
              <a:ext cx="94688" cy="607232"/>
            </a:xfrm>
            <a:custGeom>
              <a:avLst/>
              <a:gdLst/>
              <a:ahLst/>
              <a:cxnLst/>
              <a:rect l="0" t="0" r="0" b="0"/>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a:off x="2652096" y="4704128"/>
              <a:ext cx="94688" cy="439360"/>
            </a:xfrm>
            <a:custGeom>
              <a:avLst/>
              <a:gdLst/>
              <a:ahLst/>
              <a:cxnLst/>
              <a:rect l="0" t="0" r="0" b="0"/>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2516384" y="4764864"/>
              <a:ext cx="94688" cy="378624"/>
            </a:xfrm>
            <a:custGeom>
              <a:avLst/>
              <a:gdLst/>
              <a:ahLst/>
              <a:cxnLst/>
              <a:rect l="0" t="0" r="0" b="0"/>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2930720" y="4421952"/>
              <a:ext cx="92896" cy="721536"/>
            </a:xfrm>
            <a:custGeom>
              <a:avLst/>
              <a:gdLst/>
              <a:ahLst/>
              <a:cxnLst/>
              <a:rect l="0" t="0" r="0" b="0"/>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2794976" y="4638048"/>
              <a:ext cx="92896" cy="505440"/>
            </a:xfrm>
            <a:custGeom>
              <a:avLst/>
              <a:gdLst/>
              <a:ahLst/>
              <a:cxnLst/>
              <a:rect l="0" t="0" r="0" b="0"/>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3207520" y="4386240"/>
              <a:ext cx="94688" cy="757248"/>
            </a:xfrm>
            <a:custGeom>
              <a:avLst/>
              <a:gdLst/>
              <a:ahLst/>
              <a:cxnLst/>
              <a:rect l="0" t="0" r="0" b="0"/>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3071808" y="4314784"/>
              <a:ext cx="94688" cy="828704"/>
            </a:xfrm>
            <a:custGeom>
              <a:avLst/>
              <a:gdLst/>
              <a:ahLst/>
              <a:cxnLst/>
              <a:rect l="0" t="0" r="0" b="0"/>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3484352"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a:off x="3348608" y="4314784"/>
              <a:ext cx="94688" cy="828704"/>
            </a:xfrm>
            <a:custGeom>
              <a:avLst/>
              <a:gdLst/>
              <a:ahLst/>
              <a:cxnLst/>
              <a:rect l="0" t="0" r="0" b="0"/>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a:off x="3761184" y="4739840"/>
              <a:ext cx="94656" cy="403648"/>
            </a:xfrm>
            <a:custGeom>
              <a:avLst/>
              <a:gdLst/>
              <a:ahLst/>
              <a:cxnLst/>
              <a:rect l="0" t="0" r="0" b="0"/>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3625440" y="4457664"/>
              <a:ext cx="94688" cy="685824"/>
            </a:xfrm>
            <a:custGeom>
              <a:avLst/>
              <a:gdLst/>
              <a:ahLst/>
              <a:cxnLst/>
              <a:rect l="0" t="0" r="0" b="0"/>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4037984" y="4638048"/>
              <a:ext cx="94688" cy="505440"/>
            </a:xfrm>
            <a:custGeom>
              <a:avLst/>
              <a:gdLst/>
              <a:ahLst/>
              <a:cxnLst/>
              <a:rect l="0" t="0" r="0" b="0"/>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3902272" y="4836288"/>
              <a:ext cx="94656" cy="307200"/>
            </a:xfrm>
            <a:custGeom>
              <a:avLst/>
              <a:gdLst/>
              <a:ahLst/>
              <a:cxnLst/>
              <a:rect l="0" t="0" r="0" b="0"/>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4316608" y="4638048"/>
              <a:ext cx="94688" cy="505440"/>
            </a:xfrm>
            <a:custGeom>
              <a:avLst/>
              <a:gdLst/>
              <a:ahLst/>
              <a:cxnLst/>
              <a:rect l="0" t="0" r="0" b="0"/>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418086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4593408"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4457696"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4870240" y="4386240"/>
              <a:ext cx="94688" cy="757248"/>
            </a:xfrm>
            <a:custGeom>
              <a:avLst/>
              <a:gdLst/>
              <a:ahLst/>
              <a:cxnLst/>
              <a:rect l="0" t="0" r="0" b="0"/>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4734496" y="4457664"/>
              <a:ext cx="94688" cy="685824"/>
            </a:xfrm>
            <a:custGeom>
              <a:avLst/>
              <a:gdLst/>
              <a:ahLst/>
              <a:cxnLst/>
              <a:rect l="0" t="0" r="0" b="0"/>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5147072" y="4157632"/>
              <a:ext cx="94656" cy="985856"/>
            </a:xfrm>
            <a:custGeom>
              <a:avLst/>
              <a:gdLst/>
              <a:ahLst/>
              <a:cxnLst/>
              <a:rect l="0" t="0" r="0" b="0"/>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p:nvPr/>
          </p:nvSpPr>
          <p:spPr>
            <a:xfrm>
              <a:off x="5011328" y="4229088"/>
              <a:ext cx="94688" cy="914400"/>
            </a:xfrm>
            <a:custGeom>
              <a:avLst/>
              <a:gdLst/>
              <a:ahLst/>
              <a:cxnLst/>
              <a:rect l="0" t="0" r="0" b="0"/>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p:nvPr/>
          </p:nvSpPr>
          <p:spPr>
            <a:xfrm>
              <a:off x="5425664"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5289920" y="4277280"/>
              <a:ext cx="94688" cy="866208"/>
            </a:xfrm>
            <a:custGeom>
              <a:avLst/>
              <a:gdLst/>
              <a:ahLst/>
              <a:cxnLst/>
              <a:rect l="0" t="0" r="0" b="0"/>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a:off x="5702496" y="4721984"/>
              <a:ext cx="94688" cy="421504"/>
            </a:xfrm>
            <a:custGeom>
              <a:avLst/>
              <a:gdLst/>
              <a:ahLst/>
              <a:cxnLst/>
              <a:rect l="0" t="0" r="0" b="0"/>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a:off x="5566752" y="4416608"/>
              <a:ext cx="94688" cy="726880"/>
            </a:xfrm>
            <a:custGeom>
              <a:avLst/>
              <a:gdLst/>
              <a:ahLst/>
              <a:cxnLst/>
              <a:rect l="0" t="0" r="0" b="0"/>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5979296" y="4571968"/>
              <a:ext cx="94688" cy="571520"/>
            </a:xfrm>
            <a:custGeom>
              <a:avLst/>
              <a:gdLst/>
              <a:ahLst/>
              <a:cxnLst/>
              <a:rect l="0" t="0" r="0" b="0"/>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5843584" y="4813088"/>
              <a:ext cx="94688" cy="330400"/>
            </a:xfrm>
            <a:custGeom>
              <a:avLst/>
              <a:gdLst/>
              <a:ahLst/>
              <a:cxnLst/>
              <a:rect l="0" t="0" r="0" b="0"/>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6256128"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61203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a:off x="6534720" y="4505888"/>
              <a:ext cx="92896" cy="637600"/>
            </a:xfrm>
            <a:custGeom>
              <a:avLst/>
              <a:gdLst/>
              <a:ahLst/>
              <a:cxnLst/>
              <a:rect l="0" t="0" r="0" b="0"/>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Shape 527"/>
            <p:cNvSpPr/>
            <p:nvPr/>
          </p:nvSpPr>
          <p:spPr>
            <a:xfrm>
              <a:off x="6399008" y="4739840"/>
              <a:ext cx="92896" cy="403648"/>
            </a:xfrm>
            <a:custGeom>
              <a:avLst/>
              <a:gdLst/>
              <a:ahLst/>
              <a:cxnLst/>
              <a:rect l="0" t="0" r="0" b="0"/>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6811552" y="4807712"/>
              <a:ext cx="94688" cy="335776"/>
            </a:xfrm>
            <a:custGeom>
              <a:avLst/>
              <a:gdLst/>
              <a:ahLst/>
              <a:cxnLst/>
              <a:rect l="0" t="0" r="0" b="0"/>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6675808" y="4614848"/>
              <a:ext cx="94688" cy="528640"/>
            </a:xfrm>
            <a:custGeom>
              <a:avLst/>
              <a:gdLst/>
              <a:ahLst/>
              <a:cxnLst/>
              <a:rect l="0" t="0" r="0" b="0"/>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7088384" y="4739840"/>
              <a:ext cx="94688" cy="403648"/>
            </a:xfrm>
            <a:custGeom>
              <a:avLst/>
              <a:gdLst/>
              <a:ahLst/>
              <a:cxnLst/>
              <a:rect l="0" t="0" r="0" b="0"/>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6952640" y="4530912"/>
              <a:ext cx="94688" cy="612576"/>
            </a:xfrm>
            <a:custGeom>
              <a:avLst/>
              <a:gdLst/>
              <a:ahLst/>
              <a:cxnLst/>
              <a:rect l="0" t="0" r="0" b="0"/>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7365184" y="4739840"/>
              <a:ext cx="94688" cy="403648"/>
            </a:xfrm>
            <a:custGeom>
              <a:avLst/>
              <a:gdLst/>
              <a:ahLst/>
              <a:cxnLst/>
              <a:rect l="0" t="0" r="0" b="0"/>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7229472" y="4825568"/>
              <a:ext cx="94688" cy="317920"/>
            </a:xfrm>
            <a:custGeom>
              <a:avLst/>
              <a:gdLst/>
              <a:ahLst/>
              <a:cxnLst/>
              <a:rect l="0" t="0" r="0" b="0"/>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a:off x="7643808" y="4632704"/>
              <a:ext cx="92896" cy="510784"/>
            </a:xfrm>
            <a:custGeom>
              <a:avLst/>
              <a:gdLst/>
              <a:ahLst/>
              <a:cxnLst/>
              <a:rect l="0" t="0" r="0" b="0"/>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7506272" y="4963104"/>
              <a:ext cx="94688" cy="180384"/>
            </a:xfrm>
            <a:custGeom>
              <a:avLst/>
              <a:gdLst/>
              <a:ahLst/>
              <a:cxnLst/>
              <a:rect l="0" t="0" r="0" b="0"/>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7920608" y="4909504"/>
              <a:ext cx="94688" cy="233984"/>
            </a:xfrm>
            <a:custGeom>
              <a:avLst/>
              <a:gdLst/>
              <a:ahLst/>
              <a:cxnLst/>
              <a:rect l="0" t="0" r="0" b="0"/>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p:nvPr/>
          </p:nvSpPr>
          <p:spPr>
            <a:xfrm>
              <a:off x="7784896" y="4777344"/>
              <a:ext cx="94688" cy="366144"/>
            </a:xfrm>
            <a:custGeom>
              <a:avLst/>
              <a:gdLst/>
              <a:ahLst/>
              <a:cxnLst/>
              <a:rect l="0" t="0" r="0" b="0"/>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8197440" y="4571968"/>
              <a:ext cx="94688" cy="571520"/>
            </a:xfrm>
            <a:custGeom>
              <a:avLst/>
              <a:gdLst/>
              <a:ahLst/>
              <a:cxnLst/>
              <a:rect l="0" t="0" r="0" b="0"/>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8061696" y="4777344"/>
              <a:ext cx="94688" cy="366144"/>
            </a:xfrm>
            <a:custGeom>
              <a:avLst/>
              <a:gdLst/>
              <a:ahLst/>
              <a:cxnLst/>
              <a:rect l="0" t="0" r="0" b="0"/>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8474272" y="4721984"/>
              <a:ext cx="94656" cy="421504"/>
            </a:xfrm>
            <a:custGeom>
              <a:avLst/>
              <a:gdLst/>
              <a:ahLst/>
              <a:cxnLst/>
              <a:rect l="0" t="0" r="0" b="0"/>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8338528" y="4488032"/>
              <a:ext cx="94688" cy="655456"/>
            </a:xfrm>
            <a:custGeom>
              <a:avLst/>
              <a:gdLst/>
              <a:ahLst/>
              <a:cxnLst/>
              <a:rect l="0" t="0" r="0" b="0"/>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8751072" y="4409440"/>
              <a:ext cx="94688" cy="734048"/>
            </a:xfrm>
            <a:custGeom>
              <a:avLst/>
              <a:gdLst/>
              <a:ahLst/>
              <a:cxnLst/>
              <a:rect l="0" t="0" r="0" b="0"/>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8615360" y="4295168"/>
              <a:ext cx="94688" cy="848320"/>
            </a:xfrm>
            <a:custGeom>
              <a:avLst/>
              <a:gdLst/>
              <a:ahLst/>
              <a:cxnLst/>
              <a:rect l="0" t="0" r="0" b="0"/>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9029696" y="4409440"/>
              <a:ext cx="92896" cy="734048"/>
            </a:xfrm>
            <a:custGeom>
              <a:avLst/>
              <a:gdLst/>
              <a:ahLst/>
              <a:cxnLst/>
              <a:rect l="0" t="0" r="0" b="0"/>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8893952" y="4180864"/>
              <a:ext cx="92896" cy="962624"/>
            </a:xfrm>
            <a:custGeom>
              <a:avLst/>
              <a:gdLst/>
              <a:ahLst/>
              <a:cxnLst/>
              <a:rect l="0" t="0" r="0" b="0"/>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46" name="Shape 546"/>
          <p:cNvSpPr/>
          <p:nvPr/>
        </p:nvSpPr>
        <p:spPr>
          <a:xfrm>
            <a:off x="0" y="3579000"/>
            <a:ext cx="9144000" cy="1293056"/>
          </a:xfrm>
          <a:custGeom>
            <a:avLst/>
            <a:gdLst/>
            <a:ahLst/>
            <a:cxnLst/>
            <a:rect l="0" t="0" r="0" b="0"/>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8" name="Shape 548"/>
          <p:cNvSpPr txBox="1">
            <a:spLocks noGrp="1"/>
          </p:cNvSpPr>
          <p:nvPr>
            <p:ph type="body" idx="1"/>
          </p:nvPr>
        </p:nvSpPr>
        <p:spPr>
          <a:xfrm>
            <a:off x="739675" y="1235873"/>
            <a:ext cx="2477400" cy="2818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49" name="Shape 549"/>
          <p:cNvSpPr txBox="1">
            <a:spLocks noGrp="1"/>
          </p:cNvSpPr>
          <p:nvPr>
            <p:ph type="body" idx="2"/>
          </p:nvPr>
        </p:nvSpPr>
        <p:spPr>
          <a:xfrm>
            <a:off x="3344038" y="1235873"/>
            <a:ext cx="2477400" cy="2818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50" name="Shape 550"/>
          <p:cNvSpPr txBox="1">
            <a:spLocks noGrp="1"/>
          </p:cNvSpPr>
          <p:nvPr>
            <p:ph type="body" idx="3"/>
          </p:nvPr>
        </p:nvSpPr>
        <p:spPr>
          <a:xfrm>
            <a:off x="5948402" y="1235873"/>
            <a:ext cx="2477400" cy="2818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51" name="Shape 551"/>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5152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no graph">
  <p:cSld name="Title only no graph">
    <p:spTree>
      <p:nvGrpSpPr>
        <p:cNvPr id="1" name="Shape 658"/>
        <p:cNvGrpSpPr/>
        <p:nvPr/>
      </p:nvGrpSpPr>
      <p:grpSpPr>
        <a:xfrm>
          <a:off x="0" y="0"/>
          <a:ext cx="0" cy="0"/>
          <a:chOff x="0" y="0"/>
          <a:chExt cx="0" cy="0"/>
        </a:xfrm>
      </p:grpSpPr>
      <p:sp>
        <p:nvSpPr>
          <p:cNvPr id="659" name="Shape 659"/>
          <p:cNvSpPr/>
          <p:nvPr/>
        </p:nvSpPr>
        <p:spPr>
          <a:xfrm>
            <a:off x="-25" y="-11875"/>
            <a:ext cx="9144000" cy="8232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txBox="1">
            <a:spLocks noGrp="1"/>
          </p:cNvSpPr>
          <p:nvPr>
            <p:ph type="title"/>
          </p:nvPr>
        </p:nvSpPr>
        <p:spPr>
          <a:xfrm>
            <a:off x="739675" y="-1"/>
            <a:ext cx="7686000" cy="716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1" name="Shape 661"/>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3299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65573"/>
        </a:solidFill>
        <a:effectLst/>
      </p:bgPr>
    </p:bg>
    <p:spTree>
      <p:nvGrpSpPr>
        <p:cNvPr id="1" name="Shape 5"/>
        <p:cNvGrpSpPr/>
        <p:nvPr/>
      </p:nvGrpSpPr>
      <p:grpSpPr>
        <a:xfrm>
          <a:off x="0" y="0"/>
          <a:ext cx="0" cy="0"/>
          <a:chOff x="0" y="0"/>
          <a:chExt cx="0" cy="0"/>
        </a:xfrm>
      </p:grpSpPr>
      <p:sp>
        <p:nvSpPr>
          <p:cNvPr id="6" name="Shape 6"/>
          <p:cNvSpPr/>
          <p:nvPr/>
        </p:nvSpPr>
        <p:spPr>
          <a:xfrm>
            <a:off x="0" y="0"/>
            <a:ext cx="9144000" cy="5143488"/>
          </a:xfrm>
          <a:custGeom>
            <a:avLst/>
            <a:gdLst/>
            <a:ahLst/>
            <a:cxnLst/>
            <a:rect l="0" t="0" r="0" b="0"/>
            <a:pathLst>
              <a:path w="285750" h="160734" extrusionOk="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txBox="1">
            <a:spLocks noGrp="1"/>
          </p:cNvSpPr>
          <p:nvPr>
            <p:ph type="title"/>
          </p:nvPr>
        </p:nvSpPr>
        <p:spPr>
          <a:xfrm>
            <a:off x="739675" y="401250"/>
            <a:ext cx="76860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1pPr>
            <a:lvl2pPr lvl="1">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2pPr>
            <a:lvl3pPr lvl="2">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3pPr>
            <a:lvl4pPr lvl="3">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4pPr>
            <a:lvl5pPr lvl="4">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5pPr>
            <a:lvl6pPr lvl="5">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6pPr>
            <a:lvl7pPr lvl="6">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7pPr>
            <a:lvl8pPr lvl="7">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8pPr>
            <a:lvl9pPr lvl="8">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9pPr>
          </a:lstStyle>
          <a:p>
            <a:endParaRPr/>
          </a:p>
        </p:txBody>
      </p:sp>
      <p:sp>
        <p:nvSpPr>
          <p:cNvPr id="8" name="Shape 8"/>
          <p:cNvSpPr txBox="1">
            <a:spLocks noGrp="1"/>
          </p:cNvSpPr>
          <p:nvPr>
            <p:ph type="body" idx="1"/>
          </p:nvPr>
        </p:nvSpPr>
        <p:spPr>
          <a:xfrm>
            <a:off x="739680" y="1152528"/>
            <a:ext cx="7686000" cy="30984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marL="914400" lvl="1"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marL="1371600" lvl="2"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marL="1828800" lvl="3"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marL="2286000" lvl="4"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marL="2743200" lvl="5"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marL="3200400" lvl="6"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marL="3657600" lvl="7"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marL="4114800" lvl="8"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a:endParaRPr/>
          </a:p>
        </p:txBody>
      </p:sp>
      <p:sp>
        <p:nvSpPr>
          <p:cNvPr id="9" name="Shape 9"/>
          <p:cNvSpPr txBox="1">
            <a:spLocks noGrp="1"/>
          </p:cNvSpPr>
          <p:nvPr>
            <p:ph type="sldNum" idx="12"/>
          </p:nvPr>
        </p:nvSpPr>
        <p:spPr>
          <a:xfrm>
            <a:off x="8586575" y="-11875"/>
            <a:ext cx="557400" cy="547800"/>
          </a:xfrm>
          <a:prstGeom prst="rect">
            <a:avLst/>
          </a:prstGeom>
          <a:noFill/>
          <a:ln>
            <a:noFill/>
          </a:ln>
        </p:spPr>
        <p:txBody>
          <a:bodyPr spcFirstLastPara="1" wrap="square" lIns="91425" tIns="91425" rIns="91425" bIns="91425" anchor="ctr" anchorCtr="0">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9" r:id="rId5"/>
    <p:sldLayoutId id="2147483662" r:id="rId6"/>
    <p:sldLayoutId id="2147483663" r:id="rId7"/>
    <p:sldLayoutId id="2147483664" r:id="rId8"/>
    <p:sldLayoutId id="2147483665" r:id="rId9"/>
    <p:sldLayoutId id="2147483666"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5000" dirty="0"/>
              <a:t>Using Artificial Intelligence in the field of Diagnostics </a:t>
            </a:r>
            <a:endParaRPr sz="5000" dirty="0"/>
          </a:p>
        </p:txBody>
      </p:sp>
      <p:sp>
        <p:nvSpPr>
          <p:cNvPr id="2" name="TextBox 1">
            <a:extLst>
              <a:ext uri="{FF2B5EF4-FFF2-40B4-BE49-F238E27FC236}">
                <a16:creationId xmlns:a16="http://schemas.microsoft.com/office/drawing/2014/main" id="{BA9551A5-B696-44B0-AD2B-D7DE14BE17BF}"/>
              </a:ext>
            </a:extLst>
          </p:cNvPr>
          <p:cNvSpPr txBox="1"/>
          <p:nvPr/>
        </p:nvSpPr>
        <p:spPr>
          <a:xfrm>
            <a:off x="696525" y="2675717"/>
            <a:ext cx="6900177" cy="2477601"/>
          </a:xfrm>
          <a:prstGeom prst="rect">
            <a:avLst/>
          </a:prstGeom>
          <a:noFill/>
        </p:spPr>
        <p:txBody>
          <a:bodyPr wrap="square" rtlCol="0">
            <a:spAutoFit/>
          </a:bodyPr>
          <a:lstStyle/>
          <a:p>
            <a:r>
              <a:rPr lang="en-US" sz="3200" dirty="0">
                <a:solidFill>
                  <a:schemeClr val="lt1"/>
                </a:solidFill>
                <a:latin typeface="Titillium Web ExtraLight"/>
                <a:sym typeface="Titillium Web ExtraLight"/>
              </a:rPr>
              <a:t>Neeyanth</a:t>
            </a:r>
            <a:r>
              <a:rPr lang="en-US" sz="3200" dirty="0">
                <a:solidFill>
                  <a:schemeClr val="lt1"/>
                </a:solidFill>
                <a:latin typeface="Titillium Web ExtraLight"/>
              </a:rPr>
              <a:t> </a:t>
            </a:r>
            <a:r>
              <a:rPr lang="en-US" sz="900" dirty="0">
                <a:solidFill>
                  <a:schemeClr val="lt1"/>
                </a:solidFill>
                <a:latin typeface="Titillium Web ExtraLight"/>
                <a:sym typeface="Titillium Web ExtraLight"/>
              </a:rPr>
              <a:t> </a:t>
            </a:r>
            <a:r>
              <a:rPr lang="en-US" sz="3200" dirty="0">
                <a:solidFill>
                  <a:schemeClr val="lt1"/>
                </a:solidFill>
                <a:latin typeface="Titillium Web ExtraLight"/>
              </a:rPr>
              <a:t>Kopparapu</a:t>
            </a:r>
          </a:p>
          <a:p>
            <a:endParaRPr lang="en-US" sz="1800" dirty="0">
              <a:solidFill>
                <a:schemeClr val="lt1"/>
              </a:solidFill>
              <a:latin typeface="Titillium Web ExtraLight"/>
            </a:endParaRPr>
          </a:p>
          <a:p>
            <a:r>
              <a:rPr lang="en-US" sz="2400" dirty="0">
                <a:solidFill>
                  <a:schemeClr val="lt1"/>
                </a:solidFill>
                <a:latin typeface="Titillium Web ExtraLight"/>
              </a:rPr>
              <a:t>Cofounder, GirlsComputingLeague</a:t>
            </a:r>
          </a:p>
          <a:p>
            <a:r>
              <a:rPr lang="en-US" sz="2400" dirty="0">
                <a:solidFill>
                  <a:schemeClr val="lt1"/>
                </a:solidFill>
                <a:latin typeface="Titillium Web ExtraLight"/>
              </a:rPr>
              <a:t>Sophomore, Thomas Jefferson High School</a:t>
            </a:r>
          </a:p>
          <a:p>
            <a:endParaRPr lang="en-US" sz="2400" dirty="0">
              <a:solidFill>
                <a:schemeClr val="lt1"/>
              </a:solidFill>
              <a:latin typeface="Titillium Web ExtraLight"/>
            </a:endParaRPr>
          </a:p>
          <a:p>
            <a:r>
              <a:rPr lang="en-US" sz="2400" dirty="0">
                <a:solidFill>
                  <a:schemeClr val="lt1"/>
                </a:solidFill>
                <a:latin typeface="Titillium Web ExtraLight"/>
              </a:rPr>
              <a:t>@</a:t>
            </a:r>
            <a:r>
              <a:rPr lang="en-US" sz="2400" dirty="0" err="1">
                <a:solidFill>
                  <a:schemeClr val="lt1"/>
                </a:solidFill>
                <a:latin typeface="Titillium Web ExtraLight"/>
              </a:rPr>
              <a:t>neeyanth</a:t>
            </a:r>
            <a:r>
              <a:rPr lang="en-US" sz="2400" dirty="0">
                <a:solidFill>
                  <a:schemeClr val="lt1"/>
                </a:solidFill>
                <a:latin typeface="Titillium Web ExtraLight"/>
              </a:rPr>
              <a:t>		@GirlsComputingLeague</a:t>
            </a:r>
          </a:p>
          <a:p>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739675" y="1218009"/>
            <a:ext cx="7818788" cy="2853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a:t>Diagnosis for Diabetic Retinopathy needs to be:</a:t>
            </a:r>
          </a:p>
          <a:p>
            <a:pPr marL="342900" lvl="0" indent="-342900" rtl="0">
              <a:spcBef>
                <a:spcPts val="600"/>
              </a:spcBef>
              <a:spcAft>
                <a:spcPts val="0"/>
              </a:spcAft>
              <a:buFontTx/>
              <a:buChar char="-"/>
            </a:pPr>
            <a:r>
              <a:rPr lang="en-US" dirty="0"/>
              <a:t>Inexpensive</a:t>
            </a:r>
          </a:p>
          <a:p>
            <a:pPr marL="342900" lvl="0" indent="-342900" rtl="0">
              <a:spcBef>
                <a:spcPts val="600"/>
              </a:spcBef>
              <a:spcAft>
                <a:spcPts val="0"/>
              </a:spcAft>
              <a:buFontTx/>
              <a:buChar char="-"/>
            </a:pPr>
            <a:r>
              <a:rPr lang="en-US" dirty="0"/>
              <a:t>Quick</a:t>
            </a:r>
          </a:p>
          <a:p>
            <a:pPr marL="342900" lvl="0" indent="-342900" rtl="0">
              <a:spcBef>
                <a:spcPts val="600"/>
              </a:spcBef>
              <a:spcAft>
                <a:spcPts val="0"/>
              </a:spcAft>
              <a:buFontTx/>
              <a:buChar char="-"/>
            </a:pPr>
            <a:r>
              <a:rPr lang="en-US" dirty="0"/>
              <a:t>Accessible</a:t>
            </a:r>
          </a:p>
          <a:p>
            <a:pPr marL="342900" lvl="0" indent="-342900" rtl="0">
              <a:spcBef>
                <a:spcPts val="600"/>
              </a:spcBef>
              <a:spcAft>
                <a:spcPts val="0"/>
              </a:spcAft>
              <a:buFontTx/>
              <a:buChar char="-"/>
            </a:pPr>
            <a:r>
              <a:rPr lang="en-US" dirty="0"/>
              <a:t>(finally) Accurate</a:t>
            </a:r>
            <a:endParaRPr dirty="0"/>
          </a:p>
        </p:txBody>
      </p:sp>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PROBLEM </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11050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E59BD-4AD4-4653-AF57-0638DB27E61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pic>
        <p:nvPicPr>
          <p:cNvPr id="5" name="Picture 4">
            <a:extLst>
              <a:ext uri="{FF2B5EF4-FFF2-40B4-BE49-F238E27FC236}">
                <a16:creationId xmlns:a16="http://schemas.microsoft.com/office/drawing/2014/main" id="{071AB2B5-B476-4CFC-8AA9-A01E82C62C89}"/>
              </a:ext>
            </a:extLst>
          </p:cNvPr>
          <p:cNvPicPr>
            <a:picLocks noChangeAspect="1"/>
          </p:cNvPicPr>
          <p:nvPr/>
        </p:nvPicPr>
        <p:blipFill>
          <a:blip r:embed="rId3"/>
          <a:stretch>
            <a:fillRect/>
          </a:stretch>
        </p:blipFill>
        <p:spPr>
          <a:xfrm>
            <a:off x="336884" y="619656"/>
            <a:ext cx="8349916" cy="4019257"/>
          </a:xfrm>
          <a:prstGeom prst="rect">
            <a:avLst/>
          </a:prstGeom>
        </p:spPr>
      </p:pic>
    </p:spTree>
    <p:extLst>
      <p:ext uri="{BB962C8B-B14F-4D97-AF65-F5344CB8AC3E}">
        <p14:creationId xmlns:p14="http://schemas.microsoft.com/office/powerpoint/2010/main" val="13080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Efficient</a:t>
            </a:r>
          </a:p>
          <a:p>
            <a:pPr marL="342900" lvl="0" indent="-342900" rtl="0">
              <a:spcBef>
                <a:spcPts val="600"/>
              </a:spcBef>
              <a:spcAft>
                <a:spcPts val="0"/>
              </a:spcAft>
              <a:buFont typeface="Arial" panose="020B0604020202020204" pitchFamily="34" charset="0"/>
              <a:buChar char="•"/>
            </a:pPr>
            <a:r>
              <a:rPr lang="en-US" dirty="0"/>
              <a:t>Subjectivity</a:t>
            </a:r>
          </a:p>
          <a:p>
            <a:pPr marL="342900" lvl="0" indent="-342900" rtl="0">
              <a:spcBef>
                <a:spcPts val="600"/>
              </a:spcBef>
              <a:spcAft>
                <a:spcPts val="0"/>
              </a:spcAft>
              <a:buFont typeface="Arial" panose="020B0604020202020204" pitchFamily="34" charset="0"/>
              <a:buChar char="•"/>
            </a:pPr>
            <a:r>
              <a:rPr lang="en-US" dirty="0"/>
              <a:t>Requires &gt;2 hours/patient</a:t>
            </a:r>
          </a:p>
          <a:p>
            <a:pPr marL="342900" lvl="0" indent="-342900" rtl="0">
              <a:spcBef>
                <a:spcPts val="600"/>
              </a:spcBef>
              <a:spcAft>
                <a:spcPts val="0"/>
              </a:spcAft>
              <a:buFont typeface="Arial" panose="020B0604020202020204" pitchFamily="34" charset="0"/>
              <a:buChar char="•"/>
            </a:pPr>
            <a:r>
              <a:rPr lang="en-US" dirty="0"/>
              <a:t>Ophthalmologist : Patient  &gt; 1:1000</a:t>
            </a:r>
            <a:endParaRPr dirty="0"/>
          </a:p>
        </p:txBody>
      </p:sp>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USING ARTIFICIAL INTELLIGENCE</a:t>
            </a:r>
            <a:endParaRPr dirty="0"/>
          </a:p>
        </p:txBody>
      </p:sp>
      <p:sp>
        <p:nvSpPr>
          <p:cNvPr id="842" name="Shape 842"/>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Inexpensive</a:t>
            </a:r>
          </a:p>
          <a:p>
            <a:pPr marL="342900" lvl="0" indent="-342900" rtl="0">
              <a:spcBef>
                <a:spcPts val="600"/>
              </a:spcBef>
              <a:spcAft>
                <a:spcPts val="0"/>
              </a:spcAft>
              <a:buFont typeface="Arial" panose="020B0604020202020204" pitchFamily="34" charset="0"/>
              <a:buChar char="•"/>
            </a:pPr>
            <a:r>
              <a:rPr lang="en-US" dirty="0"/>
              <a:t>Current diagnostic tools are expensive</a:t>
            </a:r>
          </a:p>
          <a:p>
            <a:pPr marL="342900" lvl="0" indent="-342900" rtl="0">
              <a:spcBef>
                <a:spcPts val="600"/>
              </a:spcBef>
              <a:spcAft>
                <a:spcPts val="0"/>
              </a:spcAft>
              <a:buFont typeface="Arial" panose="020B0604020202020204" pitchFamily="34" charset="0"/>
              <a:buChar char="•"/>
            </a:pPr>
            <a:r>
              <a:rPr lang="en-US" dirty="0"/>
              <a:t>Pathologist required to diagnose</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54657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739675" y="1218009"/>
            <a:ext cx="7634304" cy="2853900"/>
          </a:xfrm>
          <a:prstGeom prst="rect">
            <a:avLst/>
          </a:prstGeom>
        </p:spPr>
        <p:txBody>
          <a:bodyPr spcFirstLastPara="1" wrap="square" lIns="91425" tIns="91425" rIns="91425" bIns="91425" anchor="t" anchorCtr="0">
            <a:noAutofit/>
          </a:bodyPr>
          <a:lstStyle/>
          <a:p>
            <a:pPr marL="342900" indent="-342900"/>
            <a:r>
              <a:rPr lang="en-US" b="1" dirty="0"/>
              <a:t>Accessibility </a:t>
            </a:r>
            <a:r>
              <a:rPr lang="en-US" dirty="0">
                <a:sym typeface="Wingdings" panose="05000000000000000000" pitchFamily="2" charset="2"/>
              </a:rPr>
              <a:t> use a common devices</a:t>
            </a:r>
          </a:p>
          <a:p>
            <a:pPr marL="342900" indent="-342900"/>
            <a:r>
              <a:rPr lang="en-US" b="1" dirty="0"/>
              <a:t>Inexpensive  </a:t>
            </a:r>
            <a:r>
              <a:rPr lang="en-US" b="1" dirty="0">
                <a:sym typeface="Wingdings" panose="05000000000000000000" pitchFamily="2" charset="2"/>
              </a:rPr>
              <a:t> </a:t>
            </a:r>
            <a:r>
              <a:rPr lang="en-US" dirty="0">
                <a:sym typeface="Wingdings" panose="05000000000000000000" pitchFamily="2" charset="2"/>
              </a:rPr>
              <a:t>don’t use expensive equipment</a:t>
            </a:r>
          </a:p>
          <a:p>
            <a:pPr marL="342900" indent="-342900"/>
            <a:r>
              <a:rPr lang="en-US" b="1" dirty="0">
                <a:sym typeface="Wingdings" panose="05000000000000000000" pitchFamily="2" charset="2"/>
              </a:rPr>
              <a:t>Quick</a:t>
            </a:r>
            <a:r>
              <a:rPr lang="en-US" dirty="0">
                <a:sym typeface="Wingdings" panose="05000000000000000000" pitchFamily="2" charset="2"/>
              </a:rPr>
              <a:t>  AI models are very quick</a:t>
            </a:r>
          </a:p>
          <a:p>
            <a:pPr marL="342900" indent="-342900"/>
            <a:r>
              <a:rPr lang="en-US" b="1" dirty="0">
                <a:sym typeface="Wingdings" panose="05000000000000000000" pitchFamily="2" charset="2"/>
              </a:rPr>
              <a:t>Diabetic Retinopathy </a:t>
            </a:r>
            <a:r>
              <a:rPr lang="en-US" dirty="0">
                <a:sym typeface="Wingdings" panose="05000000000000000000" pitchFamily="2" charset="2"/>
              </a:rPr>
              <a:t> common procedures include dilated eye exam, fluorescein angiography, optical tomography</a:t>
            </a:r>
            <a:endParaRPr b="1" dirty="0"/>
          </a:p>
        </p:txBody>
      </p:sp>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DRAFTING A SOLUTION</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14768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SOLUTION</a:t>
            </a:r>
            <a:endParaRPr dirty="0"/>
          </a:p>
        </p:txBody>
      </p:sp>
      <p:sp>
        <p:nvSpPr>
          <p:cNvPr id="815" name="Shape 815"/>
          <p:cNvSpPr txBox="1">
            <a:spLocks noGrp="1"/>
          </p:cNvSpPr>
          <p:nvPr>
            <p:ph type="body" idx="1"/>
          </p:nvPr>
        </p:nvSpPr>
        <p:spPr>
          <a:xfrm>
            <a:off x="739680" y="1152528"/>
            <a:ext cx="7686000" cy="3098400"/>
          </a:xfrm>
          <a:prstGeom prst="rect">
            <a:avLst/>
          </a:prstGeom>
        </p:spPr>
        <p:txBody>
          <a:bodyPr spcFirstLastPara="1" wrap="square" lIns="91425" tIns="91425" rIns="91425" bIns="91425" anchor="t" anchorCtr="0">
            <a:noAutofit/>
          </a:bodyPr>
          <a:lstStyle/>
          <a:p>
            <a:pPr marL="76200" lvl="0" indent="0" rtl="0">
              <a:spcBef>
                <a:spcPts val="600"/>
              </a:spcBef>
              <a:spcAft>
                <a:spcPts val="0"/>
              </a:spcAft>
              <a:buSzPts val="2400"/>
              <a:buNone/>
            </a:pPr>
            <a:endParaRPr dirty="0"/>
          </a:p>
        </p:txBody>
      </p:sp>
      <p:sp>
        <p:nvSpPr>
          <p:cNvPr id="816" name="Shape 81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pic>
        <p:nvPicPr>
          <p:cNvPr id="5" name="Shape 324">
            <a:extLst>
              <a:ext uri="{FF2B5EF4-FFF2-40B4-BE49-F238E27FC236}">
                <a16:creationId xmlns:a16="http://schemas.microsoft.com/office/drawing/2014/main" id="{FCBB86F4-6949-412A-BCBA-E90890FB7502}"/>
              </a:ext>
            </a:extLst>
          </p:cNvPr>
          <p:cNvPicPr preferRelativeResize="0"/>
          <p:nvPr/>
        </p:nvPicPr>
        <p:blipFill>
          <a:blip r:embed="rId3">
            <a:alphaModFix/>
          </a:blip>
          <a:stretch>
            <a:fillRect/>
          </a:stretch>
        </p:blipFill>
        <p:spPr>
          <a:xfrm>
            <a:off x="1719817" y="1227538"/>
            <a:ext cx="5725716" cy="3744911"/>
          </a:xfrm>
          <a:prstGeom prst="rect">
            <a:avLst/>
          </a:prstGeom>
          <a:noFill/>
          <a:ln>
            <a:noFill/>
          </a:ln>
        </p:spPr>
      </p:pic>
    </p:spTree>
    <p:extLst>
      <p:ext uri="{BB962C8B-B14F-4D97-AF65-F5344CB8AC3E}">
        <p14:creationId xmlns:p14="http://schemas.microsoft.com/office/powerpoint/2010/main" val="226605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NEXT STEPS</a:t>
            </a:r>
            <a:endParaRPr dirty="0"/>
          </a:p>
        </p:txBody>
      </p:sp>
      <p:sp>
        <p:nvSpPr>
          <p:cNvPr id="849" name="Shape 849"/>
          <p:cNvSpPr txBox="1">
            <a:spLocks noGrp="1"/>
          </p:cNvSpPr>
          <p:nvPr>
            <p:ph type="body" idx="1"/>
          </p:nvPr>
        </p:nvSpPr>
        <p:spPr>
          <a:xfrm>
            <a:off x="739675" y="1235873"/>
            <a:ext cx="2477400" cy="2818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Assemble Dataset</a:t>
            </a:r>
          </a:p>
          <a:p>
            <a:pPr marL="0" lvl="0" indent="0">
              <a:spcBef>
                <a:spcPts val="600"/>
              </a:spcBef>
              <a:spcAft>
                <a:spcPts val="0"/>
              </a:spcAft>
              <a:buNone/>
            </a:pPr>
            <a:r>
              <a:rPr lang="en-US" dirty="0"/>
              <a:t>NIH </a:t>
            </a:r>
            <a:r>
              <a:rPr lang="en-US" dirty="0" err="1"/>
              <a:t>eyeGENE</a:t>
            </a:r>
            <a:r>
              <a:rPr lang="en-US" dirty="0"/>
              <a:t> Dataset of retinal images</a:t>
            </a:r>
            <a:endParaRPr dirty="0"/>
          </a:p>
        </p:txBody>
      </p:sp>
      <p:sp>
        <p:nvSpPr>
          <p:cNvPr id="850" name="Shape 850"/>
          <p:cNvSpPr txBox="1">
            <a:spLocks noGrp="1"/>
          </p:cNvSpPr>
          <p:nvPr>
            <p:ph type="body" idx="2"/>
          </p:nvPr>
        </p:nvSpPr>
        <p:spPr>
          <a:xfrm>
            <a:off x="3344038" y="1235873"/>
            <a:ext cx="2477400" cy="2818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Train Model</a:t>
            </a:r>
          </a:p>
          <a:p>
            <a:pPr marL="0" lvl="0" indent="0" rtl="0">
              <a:spcBef>
                <a:spcPts val="600"/>
              </a:spcBef>
              <a:spcAft>
                <a:spcPts val="0"/>
              </a:spcAft>
              <a:buNone/>
            </a:pPr>
            <a:r>
              <a:rPr lang="en-US" dirty="0"/>
              <a:t>ResNet-50 Convolutional Neural Network</a:t>
            </a:r>
          </a:p>
        </p:txBody>
      </p:sp>
      <p:sp>
        <p:nvSpPr>
          <p:cNvPr id="851" name="Shape 851"/>
          <p:cNvSpPr txBox="1">
            <a:spLocks noGrp="1"/>
          </p:cNvSpPr>
          <p:nvPr>
            <p:ph type="body" idx="3"/>
          </p:nvPr>
        </p:nvSpPr>
        <p:spPr>
          <a:xfrm>
            <a:off x="5948402" y="1235873"/>
            <a:ext cx="2477400" cy="2818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Create Supporting Technology</a:t>
            </a:r>
            <a:endParaRPr b="1" dirty="0"/>
          </a:p>
          <a:p>
            <a:pPr marL="285750" lvl="0" indent="-285750" rtl="0">
              <a:spcBef>
                <a:spcPts val="600"/>
              </a:spcBef>
              <a:spcAft>
                <a:spcPts val="0"/>
              </a:spcAft>
              <a:buFontTx/>
              <a:buChar char="-"/>
            </a:pPr>
            <a:r>
              <a:rPr lang="en-US" dirty="0"/>
              <a:t>Mobile Application</a:t>
            </a:r>
          </a:p>
          <a:p>
            <a:pPr marL="285750" lvl="0" indent="-285750" rtl="0">
              <a:spcBef>
                <a:spcPts val="600"/>
              </a:spcBef>
              <a:spcAft>
                <a:spcPts val="0"/>
              </a:spcAft>
              <a:buFontTx/>
              <a:buChar char="-"/>
            </a:pPr>
            <a:r>
              <a:rPr lang="en-US" dirty="0"/>
              <a:t>Lens Holder</a:t>
            </a:r>
          </a:p>
        </p:txBody>
      </p:sp>
      <p:sp>
        <p:nvSpPr>
          <p:cNvPr id="852" name="Shape 852"/>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54184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C167-7BB8-4E2F-9FAC-005C3FE1F35A}"/>
              </a:ext>
            </a:extLst>
          </p:cNvPr>
          <p:cNvSpPr>
            <a:spLocks noGrp="1"/>
          </p:cNvSpPr>
          <p:nvPr>
            <p:ph type="title"/>
          </p:nvPr>
        </p:nvSpPr>
        <p:spPr/>
        <p:txBody>
          <a:bodyPr/>
          <a:lstStyle/>
          <a:p>
            <a:r>
              <a:rPr lang="en-US" dirty="0"/>
              <a:t>What is a Convolutional Neural Network?</a:t>
            </a:r>
          </a:p>
        </p:txBody>
      </p:sp>
      <p:sp>
        <p:nvSpPr>
          <p:cNvPr id="6" name="Slide Number Placeholder 5">
            <a:extLst>
              <a:ext uri="{FF2B5EF4-FFF2-40B4-BE49-F238E27FC236}">
                <a16:creationId xmlns:a16="http://schemas.microsoft.com/office/drawing/2014/main" id="{0F46AB52-024D-49E8-9F57-22316AA9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pic>
        <p:nvPicPr>
          <p:cNvPr id="2050" name="Picture 2" descr="Image result for what is a convolutional neural network">
            <a:extLst>
              <a:ext uri="{FF2B5EF4-FFF2-40B4-BE49-F238E27FC236}">
                <a16:creationId xmlns:a16="http://schemas.microsoft.com/office/drawing/2014/main" id="{BE217F66-88BE-480E-94E8-B2FD39C16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4" y="1512000"/>
            <a:ext cx="8118252" cy="2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7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FAC4D5-10AE-45B9-AFF1-B292A861C375}"/>
              </a:ext>
            </a:extLst>
          </p:cNvPr>
          <p:cNvSpPr>
            <a:spLocks noGrp="1"/>
          </p:cNvSpPr>
          <p:nvPr>
            <p:ph type="title"/>
          </p:nvPr>
        </p:nvSpPr>
        <p:spPr/>
        <p:txBody>
          <a:bodyPr/>
          <a:lstStyle/>
          <a:p>
            <a:r>
              <a:rPr lang="en-US" dirty="0"/>
              <a:t>DATASET</a:t>
            </a:r>
          </a:p>
        </p:txBody>
      </p:sp>
      <p:sp>
        <p:nvSpPr>
          <p:cNvPr id="6" name="Slide Number Placeholder 5">
            <a:extLst>
              <a:ext uri="{FF2B5EF4-FFF2-40B4-BE49-F238E27FC236}">
                <a16:creationId xmlns:a16="http://schemas.microsoft.com/office/drawing/2014/main" id="{1CF5E00D-1E0D-4C61-A902-652A60C0D7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pic>
        <p:nvPicPr>
          <p:cNvPr id="8" name="Shape 351">
            <a:extLst>
              <a:ext uri="{FF2B5EF4-FFF2-40B4-BE49-F238E27FC236}">
                <a16:creationId xmlns:a16="http://schemas.microsoft.com/office/drawing/2014/main" id="{7782F2C0-5545-4191-9688-DF01DE678D82}"/>
              </a:ext>
            </a:extLst>
          </p:cNvPr>
          <p:cNvPicPr preferRelativeResize="0"/>
          <p:nvPr/>
        </p:nvPicPr>
        <p:blipFill>
          <a:blip r:embed="rId2">
            <a:alphaModFix/>
          </a:blip>
          <a:stretch>
            <a:fillRect/>
          </a:stretch>
        </p:blipFill>
        <p:spPr>
          <a:xfrm>
            <a:off x="1247775" y="1053981"/>
            <a:ext cx="6648450" cy="3476625"/>
          </a:xfrm>
          <a:prstGeom prst="rect">
            <a:avLst/>
          </a:prstGeom>
          <a:noFill/>
          <a:ln>
            <a:noFill/>
          </a:ln>
        </p:spPr>
      </p:pic>
    </p:spTree>
    <p:extLst>
      <p:ext uri="{BB962C8B-B14F-4D97-AF65-F5344CB8AC3E}">
        <p14:creationId xmlns:p14="http://schemas.microsoft.com/office/powerpoint/2010/main" val="85936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FAC4D5-10AE-45B9-AFF1-B292A861C375}"/>
              </a:ext>
            </a:extLst>
          </p:cNvPr>
          <p:cNvSpPr>
            <a:spLocks noGrp="1"/>
          </p:cNvSpPr>
          <p:nvPr>
            <p:ph type="title"/>
          </p:nvPr>
        </p:nvSpPr>
        <p:spPr/>
        <p:txBody>
          <a:bodyPr/>
          <a:lstStyle/>
          <a:p>
            <a:r>
              <a:rPr lang="en-US" dirty="0"/>
              <a:t>MODEL ARCHITECTURE </a:t>
            </a:r>
          </a:p>
        </p:txBody>
      </p:sp>
      <p:sp>
        <p:nvSpPr>
          <p:cNvPr id="6" name="Slide Number Placeholder 5">
            <a:extLst>
              <a:ext uri="{FF2B5EF4-FFF2-40B4-BE49-F238E27FC236}">
                <a16:creationId xmlns:a16="http://schemas.microsoft.com/office/drawing/2014/main" id="{1CF5E00D-1E0D-4C61-A902-652A60C0D7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pic>
        <p:nvPicPr>
          <p:cNvPr id="5" name="Shape 358">
            <a:extLst>
              <a:ext uri="{FF2B5EF4-FFF2-40B4-BE49-F238E27FC236}">
                <a16:creationId xmlns:a16="http://schemas.microsoft.com/office/drawing/2014/main" id="{D3FEE99E-BDDC-40F8-8A69-05B7439D68CE}"/>
              </a:ext>
            </a:extLst>
          </p:cNvPr>
          <p:cNvPicPr preferRelativeResize="0"/>
          <p:nvPr/>
        </p:nvPicPr>
        <p:blipFill>
          <a:blip r:embed="rId2">
            <a:alphaModFix/>
          </a:blip>
          <a:stretch>
            <a:fillRect/>
          </a:stretch>
        </p:blipFill>
        <p:spPr>
          <a:xfrm>
            <a:off x="339473" y="838266"/>
            <a:ext cx="8486404" cy="2272512"/>
          </a:xfrm>
          <a:prstGeom prst="rect">
            <a:avLst/>
          </a:prstGeom>
          <a:noFill/>
          <a:ln>
            <a:noFill/>
          </a:ln>
        </p:spPr>
      </p:pic>
      <p:pic>
        <p:nvPicPr>
          <p:cNvPr id="9" name="Shape 359">
            <a:extLst>
              <a:ext uri="{FF2B5EF4-FFF2-40B4-BE49-F238E27FC236}">
                <a16:creationId xmlns:a16="http://schemas.microsoft.com/office/drawing/2014/main" id="{C58F7373-F302-456D-9B4A-3255C44A75CF}"/>
              </a:ext>
            </a:extLst>
          </p:cNvPr>
          <p:cNvPicPr preferRelativeResize="0"/>
          <p:nvPr/>
        </p:nvPicPr>
        <p:blipFill>
          <a:blip r:embed="rId3">
            <a:alphaModFix/>
          </a:blip>
          <a:stretch>
            <a:fillRect/>
          </a:stretch>
        </p:blipFill>
        <p:spPr>
          <a:xfrm>
            <a:off x="10675" y="3378671"/>
            <a:ext cx="9144000" cy="1514795"/>
          </a:xfrm>
          <a:prstGeom prst="rect">
            <a:avLst/>
          </a:prstGeom>
          <a:noFill/>
          <a:ln>
            <a:noFill/>
          </a:ln>
        </p:spPr>
      </p:pic>
    </p:spTree>
    <p:extLst>
      <p:ext uri="{BB962C8B-B14F-4D97-AF65-F5344CB8AC3E}">
        <p14:creationId xmlns:p14="http://schemas.microsoft.com/office/powerpoint/2010/main" val="206426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032F-B0F5-4C77-B769-5329979060DD}"/>
              </a:ext>
            </a:extLst>
          </p:cNvPr>
          <p:cNvSpPr>
            <a:spLocks noGrp="1"/>
          </p:cNvSpPr>
          <p:nvPr>
            <p:ph type="title"/>
          </p:nvPr>
        </p:nvSpPr>
        <p:spPr/>
        <p:txBody>
          <a:bodyPr/>
          <a:lstStyle/>
          <a:p>
            <a:r>
              <a:rPr lang="en-US" dirty="0"/>
              <a:t>MODEL RESULTS</a:t>
            </a:r>
          </a:p>
        </p:txBody>
      </p:sp>
      <p:sp>
        <p:nvSpPr>
          <p:cNvPr id="3" name="Slide Number Placeholder 2">
            <a:extLst>
              <a:ext uri="{FF2B5EF4-FFF2-40B4-BE49-F238E27FC236}">
                <a16:creationId xmlns:a16="http://schemas.microsoft.com/office/drawing/2014/main" id="{2656F937-47DE-4A71-9282-6F50C24EAC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pic>
        <p:nvPicPr>
          <p:cNvPr id="4" name="Shape 535">
            <a:extLst>
              <a:ext uri="{FF2B5EF4-FFF2-40B4-BE49-F238E27FC236}">
                <a16:creationId xmlns:a16="http://schemas.microsoft.com/office/drawing/2014/main" id="{4D069765-E8A5-4D40-B513-7EA0832CA8AB}"/>
              </a:ext>
            </a:extLst>
          </p:cNvPr>
          <p:cNvPicPr preferRelativeResize="0"/>
          <p:nvPr/>
        </p:nvPicPr>
        <p:blipFill>
          <a:blip r:embed="rId2">
            <a:alphaModFix/>
          </a:blip>
          <a:stretch>
            <a:fillRect/>
          </a:stretch>
        </p:blipFill>
        <p:spPr>
          <a:xfrm>
            <a:off x="589525" y="1538529"/>
            <a:ext cx="3748167" cy="3097974"/>
          </a:xfrm>
          <a:prstGeom prst="rect">
            <a:avLst/>
          </a:prstGeom>
          <a:noFill/>
          <a:ln>
            <a:noFill/>
          </a:ln>
        </p:spPr>
      </p:pic>
      <p:pic>
        <p:nvPicPr>
          <p:cNvPr id="5" name="Shape 536">
            <a:extLst>
              <a:ext uri="{FF2B5EF4-FFF2-40B4-BE49-F238E27FC236}">
                <a16:creationId xmlns:a16="http://schemas.microsoft.com/office/drawing/2014/main" id="{C8848472-15B8-4F79-815E-3F4D4B8F743E}"/>
              </a:ext>
            </a:extLst>
          </p:cNvPr>
          <p:cNvPicPr preferRelativeResize="0"/>
          <p:nvPr/>
        </p:nvPicPr>
        <p:blipFill>
          <a:blip r:embed="rId3">
            <a:alphaModFix/>
          </a:blip>
          <a:stretch>
            <a:fillRect/>
          </a:stretch>
        </p:blipFill>
        <p:spPr>
          <a:xfrm>
            <a:off x="4761475" y="1432200"/>
            <a:ext cx="3792994" cy="2955587"/>
          </a:xfrm>
          <a:prstGeom prst="rect">
            <a:avLst/>
          </a:prstGeom>
          <a:noFill/>
          <a:ln>
            <a:noFill/>
          </a:ln>
        </p:spPr>
      </p:pic>
    </p:spTree>
    <p:extLst>
      <p:ext uri="{BB962C8B-B14F-4D97-AF65-F5344CB8AC3E}">
        <p14:creationId xmlns:p14="http://schemas.microsoft.com/office/powerpoint/2010/main" val="292020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idx="4294967295"/>
          </p:nvPr>
        </p:nvSpPr>
        <p:spPr>
          <a:xfrm>
            <a:off x="701529" y="8975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9400" dirty="0"/>
              <a:t>2,500,000,000</a:t>
            </a:r>
            <a:endParaRPr sz="9400" dirty="0"/>
          </a:p>
        </p:txBody>
      </p:sp>
      <p:sp>
        <p:nvSpPr>
          <p:cNvPr id="928" name="Shape 928"/>
          <p:cNvSpPr txBox="1">
            <a:spLocks noGrp="1"/>
          </p:cNvSpPr>
          <p:nvPr>
            <p:ph type="subTitle" idx="4294967295"/>
          </p:nvPr>
        </p:nvSpPr>
        <p:spPr>
          <a:xfrm>
            <a:off x="701529" y="2519524"/>
            <a:ext cx="7772400" cy="784800"/>
          </a:xfrm>
          <a:prstGeom prst="rect">
            <a:avLst/>
          </a:prstGeom>
        </p:spPr>
        <p:txBody>
          <a:bodyPr spcFirstLastPara="1" wrap="square" lIns="91425" tIns="91425" rIns="91425" bIns="91425" anchor="t" anchorCtr="0">
            <a:noAutofit/>
          </a:bodyPr>
          <a:lstStyle/>
          <a:p>
            <a:pPr marL="0" lvl="0" indent="0" algn="ctr">
              <a:buNone/>
            </a:pPr>
            <a:r>
              <a:rPr lang="en-US" dirty="0"/>
              <a:t>Gigabytes of data produced daily</a:t>
            </a:r>
          </a:p>
        </p:txBody>
      </p:sp>
      <p:sp>
        <p:nvSpPr>
          <p:cNvPr id="929" name="Shape 92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36823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A4B45C-3A18-40B1-815E-DB4219E826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
        <p:nvSpPr>
          <p:cNvPr id="3" name="Title 2">
            <a:extLst>
              <a:ext uri="{FF2B5EF4-FFF2-40B4-BE49-F238E27FC236}">
                <a16:creationId xmlns:a16="http://schemas.microsoft.com/office/drawing/2014/main" id="{AE39D112-4782-4CD2-AC38-1393D65C9DB3}"/>
              </a:ext>
            </a:extLst>
          </p:cNvPr>
          <p:cNvSpPr>
            <a:spLocks noGrp="1"/>
          </p:cNvSpPr>
          <p:nvPr>
            <p:ph type="title"/>
          </p:nvPr>
        </p:nvSpPr>
        <p:spPr/>
        <p:txBody>
          <a:bodyPr/>
          <a:lstStyle/>
          <a:p>
            <a:r>
              <a:rPr lang="en-US" dirty="0"/>
              <a:t>SUPPORTING TECHNOLOGY</a:t>
            </a:r>
          </a:p>
        </p:txBody>
      </p:sp>
      <p:sp>
        <p:nvSpPr>
          <p:cNvPr id="4" name="Text Placeholder 3">
            <a:extLst>
              <a:ext uri="{FF2B5EF4-FFF2-40B4-BE49-F238E27FC236}">
                <a16:creationId xmlns:a16="http://schemas.microsoft.com/office/drawing/2014/main" id="{41653D6F-A4D0-4FEE-BB99-EFACBFF55B7B}"/>
              </a:ext>
            </a:extLst>
          </p:cNvPr>
          <p:cNvSpPr>
            <a:spLocks noGrp="1"/>
          </p:cNvSpPr>
          <p:nvPr>
            <p:ph type="body" idx="1"/>
          </p:nvPr>
        </p:nvSpPr>
        <p:spPr/>
        <p:txBody>
          <a:bodyPr/>
          <a:lstStyle/>
          <a:p>
            <a:pPr>
              <a:buFontTx/>
              <a:buChar char="-"/>
            </a:pPr>
            <a:r>
              <a:rPr lang="en-US" dirty="0"/>
              <a:t>Mobile Application</a:t>
            </a:r>
          </a:p>
          <a:p>
            <a:pPr lvl="1">
              <a:buFontTx/>
              <a:buChar char="-"/>
            </a:pPr>
            <a:r>
              <a:rPr lang="en-US" dirty="0"/>
              <a:t>Facilitate Transfer of Image</a:t>
            </a:r>
          </a:p>
          <a:p>
            <a:pPr lvl="1">
              <a:buFontTx/>
              <a:buChar char="-"/>
            </a:pPr>
            <a:r>
              <a:rPr lang="en-US" dirty="0"/>
              <a:t>Preprocess Image</a:t>
            </a:r>
          </a:p>
          <a:p>
            <a:pPr>
              <a:buFontTx/>
              <a:buChar char="-"/>
            </a:pPr>
            <a:r>
              <a:rPr lang="en-US" dirty="0"/>
              <a:t>Lens System</a:t>
            </a:r>
          </a:p>
          <a:p>
            <a:pPr lvl="1">
              <a:buFontTx/>
              <a:buChar char="-"/>
            </a:pPr>
            <a:r>
              <a:rPr lang="en-US" dirty="0"/>
              <a:t>Holds multiple lenses</a:t>
            </a:r>
          </a:p>
          <a:p>
            <a:pPr lvl="1">
              <a:buFontTx/>
              <a:buChar char="-"/>
            </a:pPr>
            <a:r>
              <a:rPr lang="en-US" dirty="0"/>
              <a:t>Better picture of the Retina</a:t>
            </a:r>
          </a:p>
        </p:txBody>
      </p:sp>
    </p:spTree>
    <p:extLst>
      <p:ext uri="{BB962C8B-B14F-4D97-AF65-F5344CB8AC3E}">
        <p14:creationId xmlns:p14="http://schemas.microsoft.com/office/powerpoint/2010/main" val="347507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F024-B04A-4C54-929E-E27C51E899B9}"/>
              </a:ext>
            </a:extLst>
          </p:cNvPr>
          <p:cNvSpPr>
            <a:spLocks noGrp="1"/>
          </p:cNvSpPr>
          <p:nvPr>
            <p:ph type="title"/>
          </p:nvPr>
        </p:nvSpPr>
        <p:spPr/>
        <p:txBody>
          <a:bodyPr/>
          <a:lstStyle/>
          <a:p>
            <a:r>
              <a:rPr lang="en-US" dirty="0"/>
              <a:t>MOBILE APPLICATION</a:t>
            </a:r>
          </a:p>
        </p:txBody>
      </p:sp>
      <p:sp>
        <p:nvSpPr>
          <p:cNvPr id="3" name="Slide Number Placeholder 2">
            <a:extLst>
              <a:ext uri="{FF2B5EF4-FFF2-40B4-BE49-F238E27FC236}">
                <a16:creationId xmlns:a16="http://schemas.microsoft.com/office/drawing/2014/main" id="{B92E4215-98E5-4607-A12C-5B1B4A38B37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pic>
        <p:nvPicPr>
          <p:cNvPr id="5" name="Shape 402">
            <a:extLst>
              <a:ext uri="{FF2B5EF4-FFF2-40B4-BE49-F238E27FC236}">
                <a16:creationId xmlns:a16="http://schemas.microsoft.com/office/drawing/2014/main" id="{8AB7F3F1-2D30-42AC-8AD8-4234188C4F6E}"/>
              </a:ext>
            </a:extLst>
          </p:cNvPr>
          <p:cNvPicPr preferRelativeResize="0"/>
          <p:nvPr/>
        </p:nvPicPr>
        <p:blipFill>
          <a:blip r:embed="rId2">
            <a:alphaModFix/>
          </a:blip>
          <a:stretch>
            <a:fillRect/>
          </a:stretch>
        </p:blipFill>
        <p:spPr>
          <a:xfrm>
            <a:off x="2474101" y="1375825"/>
            <a:ext cx="1720699" cy="3049175"/>
          </a:xfrm>
          <a:prstGeom prst="rect">
            <a:avLst/>
          </a:prstGeom>
          <a:noFill/>
          <a:ln>
            <a:noFill/>
          </a:ln>
        </p:spPr>
      </p:pic>
      <p:pic>
        <p:nvPicPr>
          <p:cNvPr id="6" name="Shape 403">
            <a:extLst>
              <a:ext uri="{FF2B5EF4-FFF2-40B4-BE49-F238E27FC236}">
                <a16:creationId xmlns:a16="http://schemas.microsoft.com/office/drawing/2014/main" id="{D467D27B-1C50-4B63-B1FF-5E165AC6C23D}"/>
              </a:ext>
            </a:extLst>
          </p:cNvPr>
          <p:cNvPicPr preferRelativeResize="0"/>
          <p:nvPr/>
        </p:nvPicPr>
        <p:blipFill>
          <a:blip r:embed="rId3">
            <a:alphaModFix/>
          </a:blip>
          <a:stretch>
            <a:fillRect/>
          </a:stretch>
        </p:blipFill>
        <p:spPr>
          <a:xfrm>
            <a:off x="4480103" y="1364702"/>
            <a:ext cx="1720700" cy="3060305"/>
          </a:xfrm>
          <a:prstGeom prst="rect">
            <a:avLst/>
          </a:prstGeom>
          <a:noFill/>
          <a:ln>
            <a:noFill/>
          </a:ln>
        </p:spPr>
      </p:pic>
    </p:spTree>
    <p:extLst>
      <p:ext uri="{BB962C8B-B14F-4D97-AF65-F5344CB8AC3E}">
        <p14:creationId xmlns:p14="http://schemas.microsoft.com/office/powerpoint/2010/main" val="189432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095B-B81E-4456-BC77-CB1CEEAF3C96}"/>
              </a:ext>
            </a:extLst>
          </p:cNvPr>
          <p:cNvSpPr>
            <a:spLocks noGrp="1"/>
          </p:cNvSpPr>
          <p:nvPr>
            <p:ph type="title"/>
          </p:nvPr>
        </p:nvSpPr>
        <p:spPr/>
        <p:txBody>
          <a:bodyPr/>
          <a:lstStyle/>
          <a:p>
            <a:r>
              <a:rPr lang="en-US" dirty="0"/>
              <a:t>LENS SYSTEM</a:t>
            </a:r>
          </a:p>
        </p:txBody>
      </p:sp>
      <p:sp>
        <p:nvSpPr>
          <p:cNvPr id="3" name="Slide Number Placeholder 2">
            <a:extLst>
              <a:ext uri="{FF2B5EF4-FFF2-40B4-BE49-F238E27FC236}">
                <a16:creationId xmlns:a16="http://schemas.microsoft.com/office/drawing/2014/main" id="{461C47FD-E855-4512-9199-BACDD0AFFF6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pic>
        <p:nvPicPr>
          <p:cNvPr id="4" name="Shape 480">
            <a:extLst>
              <a:ext uri="{FF2B5EF4-FFF2-40B4-BE49-F238E27FC236}">
                <a16:creationId xmlns:a16="http://schemas.microsoft.com/office/drawing/2014/main" id="{3E41293A-C307-4A05-8DC4-43E61772FC0C}"/>
              </a:ext>
            </a:extLst>
          </p:cNvPr>
          <p:cNvPicPr preferRelativeResize="0"/>
          <p:nvPr/>
        </p:nvPicPr>
        <p:blipFill>
          <a:blip r:embed="rId4">
            <a:alphaModFix/>
          </a:blip>
          <a:stretch>
            <a:fillRect/>
          </a:stretch>
        </p:blipFill>
        <p:spPr>
          <a:xfrm>
            <a:off x="3525026" y="1506725"/>
            <a:ext cx="1609725" cy="2590800"/>
          </a:xfrm>
          <a:prstGeom prst="rect">
            <a:avLst/>
          </a:prstGeom>
          <a:noFill/>
          <a:ln>
            <a:noFill/>
          </a:ln>
        </p:spPr>
      </p:pic>
      <p:pic>
        <p:nvPicPr>
          <p:cNvPr id="5" name="Shape 481">
            <a:extLst>
              <a:ext uri="{FF2B5EF4-FFF2-40B4-BE49-F238E27FC236}">
                <a16:creationId xmlns:a16="http://schemas.microsoft.com/office/drawing/2014/main" id="{EF0DAF8C-AFC5-45E9-91AD-BBCC8986CA83}"/>
              </a:ext>
            </a:extLst>
          </p:cNvPr>
          <p:cNvPicPr preferRelativeResize="0"/>
          <p:nvPr/>
        </p:nvPicPr>
        <p:blipFill>
          <a:blip r:embed="rId5">
            <a:alphaModFix/>
          </a:blip>
          <a:stretch>
            <a:fillRect/>
          </a:stretch>
        </p:blipFill>
        <p:spPr>
          <a:xfrm>
            <a:off x="5618975" y="1506725"/>
            <a:ext cx="952500" cy="2590800"/>
          </a:xfrm>
          <a:prstGeom prst="rect">
            <a:avLst/>
          </a:prstGeom>
          <a:noFill/>
          <a:ln>
            <a:noFill/>
          </a:ln>
        </p:spPr>
      </p:pic>
      <p:pic>
        <p:nvPicPr>
          <p:cNvPr id="6" name="Shape 482">
            <a:extLst>
              <a:ext uri="{FF2B5EF4-FFF2-40B4-BE49-F238E27FC236}">
                <a16:creationId xmlns:a16="http://schemas.microsoft.com/office/drawing/2014/main" id="{8938C1CB-CBF2-40C2-8AA9-2B0EB488D345}"/>
              </a:ext>
            </a:extLst>
          </p:cNvPr>
          <p:cNvPicPr preferRelativeResize="0"/>
          <p:nvPr/>
        </p:nvPicPr>
        <p:blipFill>
          <a:blip r:embed="rId6">
            <a:alphaModFix/>
          </a:blip>
          <a:stretch>
            <a:fillRect/>
          </a:stretch>
        </p:blipFill>
        <p:spPr>
          <a:xfrm>
            <a:off x="7029562" y="1506725"/>
            <a:ext cx="1952625" cy="2590800"/>
          </a:xfrm>
          <a:prstGeom prst="rect">
            <a:avLst/>
          </a:prstGeom>
          <a:noFill/>
          <a:ln>
            <a:noFill/>
          </a:ln>
        </p:spPr>
      </p:pic>
      <p:pic>
        <p:nvPicPr>
          <p:cNvPr id="7" name="video-1495028814">
            <a:hlinkClick r:id="" action="ppaction://media"/>
            <a:extLst>
              <a:ext uri="{FF2B5EF4-FFF2-40B4-BE49-F238E27FC236}">
                <a16:creationId xmlns:a16="http://schemas.microsoft.com/office/drawing/2014/main" id="{E4463A86-F09F-4C7B-B4E4-B23A63FC8AA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16813" y="1437421"/>
            <a:ext cx="2021681" cy="3620921"/>
          </a:xfrm>
          <a:prstGeom prst="rect">
            <a:avLst/>
          </a:prstGeom>
        </p:spPr>
      </p:pic>
    </p:spTree>
    <p:extLst>
      <p:ext uri="{BB962C8B-B14F-4D97-AF65-F5344CB8AC3E}">
        <p14:creationId xmlns:p14="http://schemas.microsoft.com/office/powerpoint/2010/main" val="38681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9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mute="1">
                <p:cTn id="12" repeatCount="indefinite"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000" dirty="0"/>
              <a:t>Can We Do Better?</a:t>
            </a:r>
            <a:endParaRPr sz="4000" dirty="0"/>
          </a:p>
        </p:txBody>
      </p:sp>
      <p:sp>
        <p:nvSpPr>
          <p:cNvPr id="809" name="Shape 80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2</a:t>
            </a:r>
            <a:endParaRPr b="1" i="0" dirty="0">
              <a:ln>
                <a:noFill/>
              </a:ln>
              <a:solidFill>
                <a:srgbClr val="6E86B6"/>
              </a:solidFill>
              <a:latin typeface="Titillium Web"/>
            </a:endParaRPr>
          </a:p>
        </p:txBody>
      </p:sp>
      <p:sp>
        <p:nvSpPr>
          <p:cNvPr id="3" name="Subtitle 2">
            <a:extLst>
              <a:ext uri="{FF2B5EF4-FFF2-40B4-BE49-F238E27FC236}">
                <a16:creationId xmlns:a16="http://schemas.microsoft.com/office/drawing/2014/main" id="{E46675B0-B99A-4029-82F0-2E6B2022DF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942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A4B45C-3A18-40B1-815E-DB4219E826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
        <p:nvSpPr>
          <p:cNvPr id="3" name="Title 2">
            <a:extLst>
              <a:ext uri="{FF2B5EF4-FFF2-40B4-BE49-F238E27FC236}">
                <a16:creationId xmlns:a16="http://schemas.microsoft.com/office/drawing/2014/main" id="{AE39D112-4782-4CD2-AC38-1393D65C9DB3}"/>
              </a:ext>
            </a:extLst>
          </p:cNvPr>
          <p:cNvSpPr>
            <a:spLocks noGrp="1"/>
          </p:cNvSpPr>
          <p:nvPr>
            <p:ph type="title"/>
          </p:nvPr>
        </p:nvSpPr>
        <p:spPr/>
        <p:txBody>
          <a:bodyPr/>
          <a:lstStyle/>
          <a:p>
            <a:r>
              <a:rPr lang="en-US" dirty="0"/>
              <a:t>HOW CAN WE IMPROVE?</a:t>
            </a:r>
          </a:p>
        </p:txBody>
      </p:sp>
      <p:sp>
        <p:nvSpPr>
          <p:cNvPr id="4" name="Text Placeholder 3">
            <a:extLst>
              <a:ext uri="{FF2B5EF4-FFF2-40B4-BE49-F238E27FC236}">
                <a16:creationId xmlns:a16="http://schemas.microsoft.com/office/drawing/2014/main" id="{41653D6F-A4D0-4FEE-BB99-EFACBFF55B7B}"/>
              </a:ext>
            </a:extLst>
          </p:cNvPr>
          <p:cNvSpPr>
            <a:spLocks noGrp="1"/>
          </p:cNvSpPr>
          <p:nvPr>
            <p:ph type="body" idx="1"/>
          </p:nvPr>
        </p:nvSpPr>
        <p:spPr/>
        <p:txBody>
          <a:bodyPr/>
          <a:lstStyle/>
          <a:p>
            <a:pPr>
              <a:buFontTx/>
              <a:buChar char="-"/>
            </a:pPr>
            <a:r>
              <a:rPr lang="en-US" dirty="0"/>
              <a:t>Accessibility</a:t>
            </a:r>
          </a:p>
          <a:p>
            <a:pPr>
              <a:buFontTx/>
              <a:buChar char="-"/>
            </a:pPr>
            <a:r>
              <a:rPr lang="en-US" dirty="0"/>
              <a:t>Accuracy</a:t>
            </a:r>
          </a:p>
          <a:p>
            <a:pPr>
              <a:buFontTx/>
              <a:buChar char="-"/>
            </a:pPr>
            <a:r>
              <a:rPr lang="en-US" dirty="0"/>
              <a:t>Trust</a:t>
            </a:r>
          </a:p>
        </p:txBody>
      </p:sp>
    </p:spTree>
    <p:extLst>
      <p:ext uri="{BB962C8B-B14F-4D97-AF65-F5344CB8AC3E}">
        <p14:creationId xmlns:p14="http://schemas.microsoft.com/office/powerpoint/2010/main" val="88433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F024-B04A-4C54-929E-E27C51E899B9}"/>
              </a:ext>
            </a:extLst>
          </p:cNvPr>
          <p:cNvSpPr>
            <a:spLocks noGrp="1"/>
          </p:cNvSpPr>
          <p:nvPr>
            <p:ph type="title"/>
          </p:nvPr>
        </p:nvSpPr>
        <p:spPr/>
        <p:txBody>
          <a:bodyPr/>
          <a:lstStyle/>
          <a:p>
            <a:r>
              <a:rPr lang="en-US" dirty="0"/>
              <a:t>MOBILE APPLICATION</a:t>
            </a:r>
          </a:p>
        </p:txBody>
      </p:sp>
      <p:sp>
        <p:nvSpPr>
          <p:cNvPr id="3" name="Slide Number Placeholder 2">
            <a:extLst>
              <a:ext uri="{FF2B5EF4-FFF2-40B4-BE49-F238E27FC236}">
                <a16:creationId xmlns:a16="http://schemas.microsoft.com/office/drawing/2014/main" id="{B92E4215-98E5-4607-A12C-5B1B4A38B37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pic>
        <p:nvPicPr>
          <p:cNvPr id="4" name="Shape 395">
            <a:extLst>
              <a:ext uri="{FF2B5EF4-FFF2-40B4-BE49-F238E27FC236}">
                <a16:creationId xmlns:a16="http://schemas.microsoft.com/office/drawing/2014/main" id="{3E31CD88-7AAC-4DEA-9605-A3E2EE9D33F6}"/>
              </a:ext>
            </a:extLst>
          </p:cNvPr>
          <p:cNvPicPr preferRelativeResize="0"/>
          <p:nvPr/>
        </p:nvPicPr>
        <p:blipFill>
          <a:blip r:embed="rId2">
            <a:alphaModFix/>
          </a:blip>
          <a:stretch>
            <a:fillRect/>
          </a:stretch>
        </p:blipFill>
        <p:spPr>
          <a:xfrm>
            <a:off x="1362075" y="1337904"/>
            <a:ext cx="6419850" cy="3657600"/>
          </a:xfrm>
          <a:prstGeom prst="rect">
            <a:avLst/>
          </a:prstGeom>
          <a:noFill/>
          <a:ln>
            <a:noFill/>
          </a:ln>
        </p:spPr>
      </p:pic>
    </p:spTree>
    <p:extLst>
      <p:ext uri="{BB962C8B-B14F-4D97-AF65-F5344CB8AC3E}">
        <p14:creationId xmlns:p14="http://schemas.microsoft.com/office/powerpoint/2010/main" val="85164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CDDC-6132-42FA-8A0F-71B71798C504}"/>
              </a:ext>
            </a:extLst>
          </p:cNvPr>
          <p:cNvSpPr>
            <a:spLocks noGrp="1"/>
          </p:cNvSpPr>
          <p:nvPr>
            <p:ph type="title"/>
          </p:nvPr>
        </p:nvSpPr>
        <p:spPr/>
        <p:txBody>
          <a:bodyPr/>
          <a:lstStyle/>
          <a:p>
            <a:r>
              <a:rPr lang="en-US" dirty="0"/>
              <a:t>IMPROVING TRUST</a:t>
            </a:r>
          </a:p>
        </p:txBody>
      </p:sp>
      <p:sp>
        <p:nvSpPr>
          <p:cNvPr id="3" name="Slide Number Placeholder 2">
            <a:extLst>
              <a:ext uri="{FF2B5EF4-FFF2-40B4-BE49-F238E27FC236}">
                <a16:creationId xmlns:a16="http://schemas.microsoft.com/office/drawing/2014/main" id="{A67387F2-727F-45D7-84B3-D7F4082D337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pic>
        <p:nvPicPr>
          <p:cNvPr id="5" name="Picture 4">
            <a:extLst>
              <a:ext uri="{FF2B5EF4-FFF2-40B4-BE49-F238E27FC236}">
                <a16:creationId xmlns:a16="http://schemas.microsoft.com/office/drawing/2014/main" id="{4A364FF7-7664-47B4-B431-A4420BCB75F3}"/>
              </a:ext>
            </a:extLst>
          </p:cNvPr>
          <p:cNvPicPr>
            <a:picLocks noChangeAspect="1"/>
          </p:cNvPicPr>
          <p:nvPr/>
        </p:nvPicPr>
        <p:blipFill>
          <a:blip r:embed="rId2"/>
          <a:stretch>
            <a:fillRect/>
          </a:stretch>
        </p:blipFill>
        <p:spPr>
          <a:xfrm>
            <a:off x="2568717" y="1258650"/>
            <a:ext cx="4027916" cy="3020938"/>
          </a:xfrm>
          <a:prstGeom prst="rect">
            <a:avLst/>
          </a:prstGeom>
        </p:spPr>
      </p:pic>
    </p:spTree>
    <p:extLst>
      <p:ext uri="{BB962C8B-B14F-4D97-AF65-F5344CB8AC3E}">
        <p14:creationId xmlns:p14="http://schemas.microsoft.com/office/powerpoint/2010/main" val="847062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000" dirty="0"/>
              <a:t>AI for Major Depressive Disorder</a:t>
            </a:r>
            <a:endParaRPr sz="4000" dirty="0"/>
          </a:p>
        </p:txBody>
      </p:sp>
      <p:sp>
        <p:nvSpPr>
          <p:cNvPr id="809" name="Shape 80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3</a:t>
            </a:r>
            <a:endParaRPr b="1" i="0" dirty="0">
              <a:ln>
                <a:noFill/>
              </a:ln>
              <a:solidFill>
                <a:srgbClr val="6E86B6"/>
              </a:solidFill>
              <a:latin typeface="Titillium Web"/>
            </a:endParaRPr>
          </a:p>
        </p:txBody>
      </p:sp>
      <p:sp>
        <p:nvSpPr>
          <p:cNvPr id="3" name="Subtitle 2">
            <a:extLst>
              <a:ext uri="{FF2B5EF4-FFF2-40B4-BE49-F238E27FC236}">
                <a16:creationId xmlns:a16="http://schemas.microsoft.com/office/drawing/2014/main" id="{E46675B0-B99A-4029-82F0-2E6B2022DFAD}"/>
              </a:ext>
            </a:extLst>
          </p:cNvPr>
          <p:cNvSpPr>
            <a:spLocks noGrp="1"/>
          </p:cNvSpPr>
          <p:nvPr>
            <p:ph type="subTitle" idx="1"/>
          </p:nvPr>
        </p:nvSpPr>
        <p:spPr/>
        <p:txBody>
          <a:bodyPr/>
          <a:lstStyle/>
          <a:p>
            <a:r>
              <a:rPr lang="en-US" dirty="0" err="1"/>
              <a:t>TweePression</a:t>
            </a:r>
            <a:r>
              <a:rPr lang="en-US" dirty="0"/>
              <a:t> teammates:</a:t>
            </a:r>
          </a:p>
          <a:p>
            <a:pPr>
              <a:buFont typeface="Arial" panose="020B0604020202020204" pitchFamily="34" charset="0"/>
              <a:buChar char="•"/>
            </a:pPr>
            <a:r>
              <a:rPr lang="en-US" dirty="0"/>
              <a:t>Neeyanth Kopparapu</a:t>
            </a:r>
          </a:p>
          <a:p>
            <a:pPr>
              <a:buFont typeface="Arial" panose="020B0604020202020204" pitchFamily="34" charset="0"/>
              <a:buChar char="•"/>
            </a:pPr>
            <a:r>
              <a:rPr lang="en-US" dirty="0" err="1"/>
              <a:t>Kaien</a:t>
            </a:r>
            <a:r>
              <a:rPr lang="en-US" dirty="0"/>
              <a:t> Yang</a:t>
            </a:r>
          </a:p>
        </p:txBody>
      </p:sp>
    </p:spTree>
    <p:extLst>
      <p:ext uri="{BB962C8B-B14F-4D97-AF65-F5344CB8AC3E}">
        <p14:creationId xmlns:p14="http://schemas.microsoft.com/office/powerpoint/2010/main" val="218773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idx="4294967295"/>
          </p:nvPr>
        </p:nvSpPr>
        <p:spPr>
          <a:xfrm>
            <a:off x="701529" y="8975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400" dirty="0"/>
              <a:t>41.6%</a:t>
            </a:r>
            <a:endParaRPr sz="9400" dirty="0"/>
          </a:p>
        </p:txBody>
      </p:sp>
      <p:sp>
        <p:nvSpPr>
          <p:cNvPr id="928" name="Shape 928"/>
          <p:cNvSpPr txBox="1">
            <a:spLocks noGrp="1"/>
          </p:cNvSpPr>
          <p:nvPr>
            <p:ph type="subTitle" idx="4294967295"/>
          </p:nvPr>
        </p:nvSpPr>
        <p:spPr>
          <a:xfrm>
            <a:off x="701529" y="2519524"/>
            <a:ext cx="7772400" cy="784800"/>
          </a:xfrm>
          <a:prstGeom prst="rect">
            <a:avLst/>
          </a:prstGeom>
        </p:spPr>
        <p:txBody>
          <a:bodyPr spcFirstLastPara="1" wrap="square" lIns="91425" tIns="91425" rIns="91425" bIns="91425" anchor="t" anchorCtr="0">
            <a:noAutofit/>
          </a:bodyPr>
          <a:lstStyle/>
          <a:p>
            <a:pPr marL="0" lvl="0" indent="0" algn="ctr">
              <a:buNone/>
            </a:pPr>
            <a:r>
              <a:rPr lang="en-US" dirty="0"/>
              <a:t>Percent of Students with Depression</a:t>
            </a:r>
          </a:p>
        </p:txBody>
      </p:sp>
      <p:sp>
        <p:nvSpPr>
          <p:cNvPr id="929" name="Shape 92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3626877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idx="4294967295"/>
          </p:nvPr>
        </p:nvSpPr>
        <p:spPr>
          <a:xfrm>
            <a:off x="701529" y="8975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400" dirty="0"/>
              <a:t>43%</a:t>
            </a:r>
            <a:endParaRPr sz="9400" dirty="0"/>
          </a:p>
        </p:txBody>
      </p:sp>
      <p:sp>
        <p:nvSpPr>
          <p:cNvPr id="928" name="Shape 928"/>
          <p:cNvSpPr txBox="1">
            <a:spLocks noGrp="1"/>
          </p:cNvSpPr>
          <p:nvPr>
            <p:ph type="subTitle" idx="4294967295"/>
          </p:nvPr>
        </p:nvSpPr>
        <p:spPr>
          <a:xfrm>
            <a:off x="701529" y="2519524"/>
            <a:ext cx="7772400" cy="784800"/>
          </a:xfrm>
          <a:prstGeom prst="rect">
            <a:avLst/>
          </a:prstGeom>
        </p:spPr>
        <p:txBody>
          <a:bodyPr spcFirstLastPara="1" wrap="square" lIns="91425" tIns="91425" rIns="91425" bIns="91425" anchor="t" anchorCtr="0">
            <a:noAutofit/>
          </a:bodyPr>
          <a:lstStyle/>
          <a:p>
            <a:pPr marL="0" lvl="0" indent="0" algn="ctr">
              <a:buNone/>
            </a:pPr>
            <a:r>
              <a:rPr lang="en-US" dirty="0"/>
              <a:t>Percent of Students with Depression that seek help</a:t>
            </a:r>
          </a:p>
        </p:txBody>
      </p:sp>
      <p:sp>
        <p:nvSpPr>
          <p:cNvPr id="929" name="Shape 92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157208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idx="4294967295"/>
          </p:nvPr>
        </p:nvSpPr>
        <p:spPr>
          <a:xfrm>
            <a:off x="701529" y="8975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400" dirty="0"/>
              <a:t>80%</a:t>
            </a:r>
            <a:endParaRPr sz="9400" dirty="0"/>
          </a:p>
        </p:txBody>
      </p:sp>
      <p:sp>
        <p:nvSpPr>
          <p:cNvPr id="928" name="Shape 928"/>
          <p:cNvSpPr txBox="1">
            <a:spLocks noGrp="1"/>
          </p:cNvSpPr>
          <p:nvPr>
            <p:ph type="subTitle" idx="4294967295"/>
          </p:nvPr>
        </p:nvSpPr>
        <p:spPr>
          <a:xfrm>
            <a:off x="701529" y="2519524"/>
            <a:ext cx="7772400" cy="784800"/>
          </a:xfrm>
          <a:prstGeom prst="rect">
            <a:avLst/>
          </a:prstGeom>
        </p:spPr>
        <p:txBody>
          <a:bodyPr spcFirstLastPara="1" wrap="square" lIns="91425" tIns="91425" rIns="91425" bIns="91425" anchor="t" anchorCtr="0">
            <a:noAutofit/>
          </a:bodyPr>
          <a:lstStyle/>
          <a:p>
            <a:pPr marL="0" lvl="0" indent="0" algn="ctr">
              <a:buNone/>
            </a:pPr>
            <a:r>
              <a:rPr lang="en-US" dirty="0"/>
              <a:t>Percent of World’s Population in low-income communities. </a:t>
            </a:r>
          </a:p>
        </p:txBody>
      </p:sp>
      <p:sp>
        <p:nvSpPr>
          <p:cNvPr id="929" name="Shape 92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17949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Accurate</a:t>
            </a:r>
          </a:p>
          <a:p>
            <a:pPr marL="342900" lvl="0" indent="-342900" rtl="0">
              <a:spcBef>
                <a:spcPts val="600"/>
              </a:spcBef>
              <a:spcAft>
                <a:spcPts val="0"/>
              </a:spcAft>
              <a:buFont typeface="Arial" panose="020B0604020202020204" pitchFamily="34" charset="0"/>
              <a:buChar char="•"/>
            </a:pPr>
            <a:r>
              <a:rPr lang="en-US" dirty="0"/>
              <a:t>Current depression screening methods have accuracies under 75%</a:t>
            </a:r>
            <a:endParaRPr dirty="0"/>
          </a:p>
        </p:txBody>
      </p:sp>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A DIFFERENT PROBLEM</a:t>
            </a:r>
            <a:endParaRPr dirty="0"/>
          </a:p>
        </p:txBody>
      </p:sp>
      <p:sp>
        <p:nvSpPr>
          <p:cNvPr id="842" name="Shape 842"/>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Non-Intrusive</a:t>
            </a:r>
          </a:p>
          <a:p>
            <a:pPr marL="342900" lvl="0" indent="-342900" rtl="0">
              <a:spcBef>
                <a:spcPts val="600"/>
              </a:spcBef>
              <a:spcAft>
                <a:spcPts val="0"/>
              </a:spcAft>
              <a:buFont typeface="Arial" panose="020B0604020202020204" pitchFamily="34" charset="0"/>
              <a:buChar char="•"/>
            </a:pPr>
            <a:r>
              <a:rPr lang="en-US" dirty="0"/>
              <a:t>Over 40% of adults keep depression symptoms to themselves</a:t>
            </a:r>
          </a:p>
          <a:p>
            <a:pPr marL="342900" lvl="0" indent="-342900" rtl="0">
              <a:spcBef>
                <a:spcPts val="600"/>
              </a:spcBef>
              <a:spcAft>
                <a:spcPts val="0"/>
              </a:spcAft>
              <a:buFont typeface="Arial" panose="020B0604020202020204" pitchFamily="34" charset="0"/>
              <a:buChar char="•"/>
            </a:pPr>
            <a:r>
              <a:rPr lang="en-US" dirty="0"/>
              <a:t>Opening up to doctors is harder than online (Social Media)</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179663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AFE9-35F7-43FF-AB60-6C670B4C3EC5}"/>
              </a:ext>
            </a:extLst>
          </p:cNvPr>
          <p:cNvSpPr>
            <a:spLocks noGrp="1"/>
          </p:cNvSpPr>
          <p:nvPr>
            <p:ph type="title"/>
          </p:nvPr>
        </p:nvSpPr>
        <p:spPr/>
        <p:txBody>
          <a:bodyPr/>
          <a:lstStyle/>
          <a:p>
            <a:r>
              <a:rPr lang="en-US" dirty="0"/>
              <a:t>DRAFTING A SOLUTION</a:t>
            </a:r>
          </a:p>
        </p:txBody>
      </p:sp>
      <p:sp>
        <p:nvSpPr>
          <p:cNvPr id="3" name="Text Placeholder 2">
            <a:extLst>
              <a:ext uri="{FF2B5EF4-FFF2-40B4-BE49-F238E27FC236}">
                <a16:creationId xmlns:a16="http://schemas.microsoft.com/office/drawing/2014/main" id="{00DF7380-C8F9-45CD-9D53-8ED41EF83DFE}"/>
              </a:ext>
            </a:extLst>
          </p:cNvPr>
          <p:cNvSpPr>
            <a:spLocks noGrp="1"/>
          </p:cNvSpPr>
          <p:nvPr>
            <p:ph type="body" idx="1"/>
          </p:nvPr>
        </p:nvSpPr>
        <p:spPr>
          <a:xfrm>
            <a:off x="739674" y="1218009"/>
            <a:ext cx="7685999" cy="2853900"/>
          </a:xfrm>
        </p:spPr>
        <p:txBody>
          <a:bodyPr/>
          <a:lstStyle/>
          <a:p>
            <a:r>
              <a:rPr lang="en-US" b="1" dirty="0"/>
              <a:t>Accuracy</a:t>
            </a:r>
            <a:r>
              <a:rPr lang="en-US" dirty="0"/>
              <a:t> </a:t>
            </a:r>
            <a:r>
              <a:rPr lang="en-US" dirty="0">
                <a:sym typeface="Wingdings" panose="05000000000000000000" pitchFamily="2" charset="2"/>
              </a:rPr>
              <a:t> Bigger collection of data, more viewpoints</a:t>
            </a:r>
          </a:p>
          <a:p>
            <a:r>
              <a:rPr lang="en-US" b="1" dirty="0">
                <a:sym typeface="Wingdings" panose="05000000000000000000" pitchFamily="2" charset="2"/>
              </a:rPr>
              <a:t>Non-Intrusive</a:t>
            </a:r>
            <a:r>
              <a:rPr lang="en-US" dirty="0">
                <a:sym typeface="Wingdings" panose="05000000000000000000" pitchFamily="2" charset="2"/>
              </a:rPr>
              <a:t>   Social Media?</a:t>
            </a:r>
            <a:endParaRPr lang="en-US" b="1" dirty="0"/>
          </a:p>
        </p:txBody>
      </p:sp>
      <p:sp>
        <p:nvSpPr>
          <p:cNvPr id="5" name="Slide Number Placeholder 4">
            <a:extLst>
              <a:ext uri="{FF2B5EF4-FFF2-40B4-BE49-F238E27FC236}">
                <a16:creationId xmlns:a16="http://schemas.microsoft.com/office/drawing/2014/main" id="{3099D30B-B0DD-41D4-AF6F-1B01EE135DD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034141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49A76-1EEF-44FD-B3BE-EE3B0A442D66}"/>
              </a:ext>
            </a:extLst>
          </p:cNvPr>
          <p:cNvSpPr>
            <a:spLocks noGrp="1"/>
          </p:cNvSpPr>
          <p:nvPr>
            <p:ph type="title"/>
          </p:nvPr>
        </p:nvSpPr>
        <p:spPr/>
        <p:txBody>
          <a:bodyPr/>
          <a:lstStyle/>
          <a:p>
            <a:r>
              <a:rPr lang="en-US" dirty="0"/>
              <a:t>USING ARTIFICIAL INTELLIGENCE</a:t>
            </a:r>
          </a:p>
        </p:txBody>
      </p:sp>
      <p:sp>
        <p:nvSpPr>
          <p:cNvPr id="3" name="Text Placeholder 2">
            <a:extLst>
              <a:ext uri="{FF2B5EF4-FFF2-40B4-BE49-F238E27FC236}">
                <a16:creationId xmlns:a16="http://schemas.microsoft.com/office/drawing/2014/main" id="{BA78DA83-BD76-43BD-8F6B-6317FBD93832}"/>
              </a:ext>
            </a:extLst>
          </p:cNvPr>
          <p:cNvSpPr>
            <a:spLocks noGrp="1"/>
          </p:cNvSpPr>
          <p:nvPr>
            <p:ph type="body" idx="1"/>
          </p:nvPr>
        </p:nvSpPr>
        <p:spPr/>
        <p:txBody>
          <a:bodyPr/>
          <a:lstStyle/>
          <a:p>
            <a:pPr marL="101600" indent="0">
              <a:buNone/>
            </a:pPr>
            <a:r>
              <a:rPr lang="en-US" b="1" dirty="0"/>
              <a:t>Sentiment Analysis</a:t>
            </a:r>
          </a:p>
          <a:p>
            <a:pPr marL="101600" indent="0">
              <a:buNone/>
            </a:pPr>
            <a:r>
              <a:rPr lang="en-US" dirty="0"/>
              <a:t>From individual social media posts, calculate sentiment of user</a:t>
            </a:r>
          </a:p>
        </p:txBody>
      </p:sp>
      <p:sp>
        <p:nvSpPr>
          <p:cNvPr id="4" name="Text Placeholder 3">
            <a:extLst>
              <a:ext uri="{FF2B5EF4-FFF2-40B4-BE49-F238E27FC236}">
                <a16:creationId xmlns:a16="http://schemas.microsoft.com/office/drawing/2014/main" id="{DFD6CBA4-4AB4-436E-88A9-DE600B749C24}"/>
              </a:ext>
            </a:extLst>
          </p:cNvPr>
          <p:cNvSpPr>
            <a:spLocks noGrp="1"/>
          </p:cNvSpPr>
          <p:nvPr>
            <p:ph type="body" idx="2"/>
          </p:nvPr>
        </p:nvSpPr>
        <p:spPr/>
        <p:txBody>
          <a:bodyPr/>
          <a:lstStyle/>
          <a:p>
            <a:pPr marL="101600" indent="0">
              <a:buNone/>
            </a:pPr>
            <a:r>
              <a:rPr lang="en-US" b="1" dirty="0"/>
              <a:t>Depression Prognosis</a:t>
            </a:r>
          </a:p>
          <a:p>
            <a:pPr marL="101600" indent="0">
              <a:buNone/>
            </a:pPr>
            <a:r>
              <a:rPr lang="en-US" dirty="0"/>
              <a:t>From Sentiment Analysis, give final prediction about user. </a:t>
            </a:r>
          </a:p>
          <a:p>
            <a:pPr marL="101600" indent="0">
              <a:buNone/>
            </a:pPr>
            <a:endParaRPr lang="en-US" dirty="0"/>
          </a:p>
        </p:txBody>
      </p:sp>
      <p:sp>
        <p:nvSpPr>
          <p:cNvPr id="5" name="Slide Number Placeholder 4">
            <a:extLst>
              <a:ext uri="{FF2B5EF4-FFF2-40B4-BE49-F238E27FC236}">
                <a16:creationId xmlns:a16="http://schemas.microsoft.com/office/drawing/2014/main" id="{EEE0CFA4-4FDA-462E-8543-6E2D3F59353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72316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0D29-530F-40EE-81B4-194717885DA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33</a:t>
            </a:fld>
            <a:endParaRPr lang="en"/>
          </a:p>
        </p:txBody>
      </p:sp>
      <p:sp>
        <p:nvSpPr>
          <p:cNvPr id="3" name="Title 2">
            <a:extLst>
              <a:ext uri="{FF2B5EF4-FFF2-40B4-BE49-F238E27FC236}">
                <a16:creationId xmlns:a16="http://schemas.microsoft.com/office/drawing/2014/main" id="{B305CB3D-2843-454F-9CE1-79BC75674F84}"/>
              </a:ext>
            </a:extLst>
          </p:cNvPr>
          <p:cNvSpPr>
            <a:spLocks noGrp="1"/>
          </p:cNvSpPr>
          <p:nvPr>
            <p:ph type="title"/>
          </p:nvPr>
        </p:nvSpPr>
        <p:spPr/>
        <p:txBody>
          <a:bodyPr/>
          <a:lstStyle/>
          <a:p>
            <a:r>
              <a:rPr lang="en-US" dirty="0"/>
              <a:t>INITIAL APPROACH</a:t>
            </a:r>
          </a:p>
        </p:txBody>
      </p:sp>
      <p:sp>
        <p:nvSpPr>
          <p:cNvPr id="4" name="Text Placeholder 3">
            <a:extLst>
              <a:ext uri="{FF2B5EF4-FFF2-40B4-BE49-F238E27FC236}">
                <a16:creationId xmlns:a16="http://schemas.microsoft.com/office/drawing/2014/main" id="{9572EF94-58FA-44CA-BF89-589BD1D4EAFC}"/>
              </a:ext>
            </a:extLst>
          </p:cNvPr>
          <p:cNvSpPr>
            <a:spLocks noGrp="1"/>
          </p:cNvSpPr>
          <p:nvPr>
            <p:ph type="body" idx="1"/>
          </p:nvPr>
        </p:nvSpPr>
        <p:spPr/>
        <p:txBody>
          <a:bodyPr/>
          <a:lstStyle/>
          <a:p>
            <a:r>
              <a:rPr lang="en-US" dirty="0"/>
              <a:t>Classify each word individually</a:t>
            </a:r>
          </a:p>
          <a:p>
            <a:r>
              <a:rPr lang="en-US" dirty="0"/>
              <a:t>Combine classifications for final output</a:t>
            </a:r>
          </a:p>
        </p:txBody>
      </p:sp>
    </p:spTree>
    <p:extLst>
      <p:ext uri="{BB962C8B-B14F-4D97-AF65-F5344CB8AC3E}">
        <p14:creationId xmlns:p14="http://schemas.microsoft.com/office/powerpoint/2010/main" val="917019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8307-5A65-4FC2-860A-B13B1203C02A}"/>
              </a:ext>
            </a:extLst>
          </p:cNvPr>
          <p:cNvSpPr>
            <a:spLocks noGrp="1"/>
          </p:cNvSpPr>
          <p:nvPr>
            <p:ph type="title"/>
          </p:nvPr>
        </p:nvSpPr>
        <p:spPr/>
        <p:txBody>
          <a:bodyPr/>
          <a:lstStyle/>
          <a:p>
            <a:r>
              <a:rPr lang="en-US" dirty="0"/>
              <a:t>RESULTS</a:t>
            </a:r>
          </a:p>
        </p:txBody>
      </p:sp>
      <p:sp>
        <p:nvSpPr>
          <p:cNvPr id="5" name="Slide Number Placeholder 4">
            <a:extLst>
              <a:ext uri="{FF2B5EF4-FFF2-40B4-BE49-F238E27FC236}">
                <a16:creationId xmlns:a16="http://schemas.microsoft.com/office/drawing/2014/main" id="{BC39D43E-FDC1-4954-9DC1-6A5EDB6A58E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34</a:t>
            </a:fld>
            <a:endParaRPr lang="en"/>
          </a:p>
        </p:txBody>
      </p:sp>
      <p:grpSp>
        <p:nvGrpSpPr>
          <p:cNvPr id="17" name="Group 16">
            <a:extLst>
              <a:ext uri="{FF2B5EF4-FFF2-40B4-BE49-F238E27FC236}">
                <a16:creationId xmlns:a16="http://schemas.microsoft.com/office/drawing/2014/main" id="{82BFACF2-3FEE-4A47-8B20-BA52BAEC5978}"/>
              </a:ext>
            </a:extLst>
          </p:cNvPr>
          <p:cNvGrpSpPr/>
          <p:nvPr/>
        </p:nvGrpSpPr>
        <p:grpSpPr>
          <a:xfrm>
            <a:off x="1195366" y="1458549"/>
            <a:ext cx="5457236" cy="3660787"/>
            <a:chOff x="1739633" y="1672661"/>
            <a:chExt cx="6568068" cy="4980889"/>
          </a:xfrm>
        </p:grpSpPr>
        <p:sp>
          <p:nvSpPr>
            <p:cNvPr id="18" name="Flowchart: Process 17">
              <a:extLst>
                <a:ext uri="{FF2B5EF4-FFF2-40B4-BE49-F238E27FC236}">
                  <a16:creationId xmlns:a16="http://schemas.microsoft.com/office/drawing/2014/main" id="{891A527E-CD00-4B9B-961F-D5A2A4DD9522}"/>
                </a:ext>
              </a:extLst>
            </p:cNvPr>
            <p:cNvSpPr/>
            <p:nvPr/>
          </p:nvSpPr>
          <p:spPr>
            <a:xfrm>
              <a:off x="1750785" y="1683813"/>
              <a:ext cx="3183677" cy="2408665"/>
            </a:xfrm>
            <a:prstGeom prst="flowChart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True Positive</a:t>
              </a:r>
              <a:br>
                <a:rPr lang="en-US" sz="2000" b="1" dirty="0">
                  <a:solidFill>
                    <a:schemeClr val="bg1"/>
                  </a:solidFill>
                  <a:latin typeface="Arial"/>
                </a:rPr>
              </a:br>
              <a:r>
                <a:rPr lang="en-US" sz="2000" b="1" dirty="0">
                  <a:solidFill>
                    <a:schemeClr val="bg1"/>
                  </a:solidFill>
                  <a:latin typeface="Arial"/>
                </a:rPr>
                <a:t>104,460</a:t>
              </a:r>
            </a:p>
          </p:txBody>
        </p:sp>
        <p:sp>
          <p:nvSpPr>
            <p:cNvPr id="19" name="Flowchart: Process 18">
              <a:extLst>
                <a:ext uri="{FF2B5EF4-FFF2-40B4-BE49-F238E27FC236}">
                  <a16:creationId xmlns:a16="http://schemas.microsoft.com/office/drawing/2014/main" id="{3B867C1B-788E-46A9-B0F6-66B653A74EA3}"/>
                </a:ext>
              </a:extLst>
            </p:cNvPr>
            <p:cNvSpPr/>
            <p:nvPr/>
          </p:nvSpPr>
          <p:spPr>
            <a:xfrm>
              <a:off x="5124024" y="4244880"/>
              <a:ext cx="3183677" cy="2408665"/>
            </a:xfrm>
            <a:prstGeom prst="flowChart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True Negative</a:t>
              </a:r>
              <a:br>
                <a:rPr lang="en-US" sz="2000" b="1" dirty="0">
                  <a:solidFill>
                    <a:schemeClr val="bg1"/>
                  </a:solidFill>
                  <a:latin typeface="Arial"/>
                </a:rPr>
              </a:br>
              <a:r>
                <a:rPr lang="en-US" sz="2000" b="1" dirty="0">
                  <a:solidFill>
                    <a:schemeClr val="bg1"/>
                  </a:solidFill>
                  <a:latin typeface="Arial"/>
                </a:rPr>
                <a:t>121,065</a:t>
              </a:r>
            </a:p>
          </p:txBody>
        </p:sp>
        <p:sp>
          <p:nvSpPr>
            <p:cNvPr id="20" name="Flowchart: Process 19">
              <a:extLst>
                <a:ext uri="{FF2B5EF4-FFF2-40B4-BE49-F238E27FC236}">
                  <a16:creationId xmlns:a16="http://schemas.microsoft.com/office/drawing/2014/main" id="{A45D66F4-0725-432E-9DEF-EED59648E70D}"/>
                </a:ext>
              </a:extLst>
            </p:cNvPr>
            <p:cNvSpPr/>
            <p:nvPr/>
          </p:nvSpPr>
          <p:spPr>
            <a:xfrm>
              <a:off x="1750785" y="4244880"/>
              <a:ext cx="3183677" cy="2408665"/>
            </a:xfrm>
            <a:prstGeom prst="flowChartProcess">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False Negative</a:t>
              </a:r>
              <a:br>
                <a:rPr lang="en-US" sz="2000" b="1" dirty="0">
                  <a:solidFill>
                    <a:schemeClr val="bg1"/>
                  </a:solidFill>
                  <a:latin typeface="Arial"/>
                </a:rPr>
              </a:br>
              <a:r>
                <a:rPr lang="en-US" sz="2000" b="1" dirty="0">
                  <a:solidFill>
                    <a:schemeClr val="bg1"/>
                  </a:solidFill>
                  <a:latin typeface="Arial"/>
                </a:rPr>
                <a:t>11,242</a:t>
              </a:r>
              <a:br>
                <a:rPr lang="en-US" sz="2000" b="1" dirty="0">
                  <a:solidFill>
                    <a:schemeClr val="bg1"/>
                  </a:solidFill>
                  <a:latin typeface="Arial"/>
                </a:rPr>
              </a:br>
              <a:r>
                <a:rPr lang="en-US" sz="2000" b="1" dirty="0">
                  <a:solidFill>
                    <a:schemeClr val="bg1"/>
                  </a:solidFill>
                  <a:latin typeface="Arial"/>
                </a:rPr>
                <a:t>(Type II Error)</a:t>
              </a:r>
            </a:p>
          </p:txBody>
        </p:sp>
        <p:sp>
          <p:nvSpPr>
            <p:cNvPr id="21" name="Flowchart: Process 20">
              <a:extLst>
                <a:ext uri="{FF2B5EF4-FFF2-40B4-BE49-F238E27FC236}">
                  <a16:creationId xmlns:a16="http://schemas.microsoft.com/office/drawing/2014/main" id="{FA834A0E-02D6-423D-A97D-5B0F2D003347}"/>
                </a:ext>
              </a:extLst>
            </p:cNvPr>
            <p:cNvSpPr/>
            <p:nvPr/>
          </p:nvSpPr>
          <p:spPr>
            <a:xfrm>
              <a:off x="5112878" y="1672661"/>
              <a:ext cx="3183677" cy="2408666"/>
            </a:xfrm>
            <a:prstGeom prst="flowChartProcess">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False Positive</a:t>
              </a:r>
              <a:br>
                <a:rPr lang="en-US" sz="2000" b="1" dirty="0">
                  <a:solidFill>
                    <a:schemeClr val="bg1"/>
                  </a:solidFill>
                  <a:latin typeface="Arial"/>
                </a:rPr>
              </a:br>
              <a:r>
                <a:rPr lang="en-US" sz="2000" b="1" dirty="0">
                  <a:solidFill>
                    <a:schemeClr val="bg1"/>
                  </a:solidFill>
                  <a:latin typeface="Arial"/>
                </a:rPr>
                <a:t>13,233</a:t>
              </a:r>
              <a:br>
                <a:rPr lang="en-US" sz="2000" b="1" dirty="0">
                  <a:solidFill>
                    <a:schemeClr val="bg1"/>
                  </a:solidFill>
                  <a:latin typeface="Arial"/>
                </a:rPr>
              </a:br>
              <a:r>
                <a:rPr lang="en-US" sz="2000" b="1" dirty="0">
                  <a:solidFill>
                    <a:schemeClr val="bg1"/>
                  </a:solidFill>
                  <a:latin typeface="Arial"/>
                </a:rPr>
                <a:t>(Type I Error)</a:t>
              </a:r>
            </a:p>
          </p:txBody>
        </p:sp>
        <p:sp>
          <p:nvSpPr>
            <p:cNvPr id="22" name="Rectangle 21">
              <a:extLst>
                <a:ext uri="{FF2B5EF4-FFF2-40B4-BE49-F238E27FC236}">
                  <a16:creationId xmlns:a16="http://schemas.microsoft.com/office/drawing/2014/main" id="{6ABE807C-BA7F-4360-B326-1E8E94472959}"/>
                </a:ext>
              </a:extLst>
            </p:cNvPr>
            <p:cNvSpPr/>
            <p:nvPr/>
          </p:nvSpPr>
          <p:spPr>
            <a:xfrm>
              <a:off x="1739633" y="4092483"/>
              <a:ext cx="6568068"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4CD1EAC-F4A7-4C48-912E-D939F8629C34}"/>
                </a:ext>
              </a:extLst>
            </p:cNvPr>
            <p:cNvSpPr/>
            <p:nvPr/>
          </p:nvSpPr>
          <p:spPr>
            <a:xfrm rot="5400000">
              <a:off x="2545029" y="4074555"/>
              <a:ext cx="4980882" cy="177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4" name="Table 23">
            <a:extLst>
              <a:ext uri="{FF2B5EF4-FFF2-40B4-BE49-F238E27FC236}">
                <a16:creationId xmlns:a16="http://schemas.microsoft.com/office/drawing/2014/main" id="{E771F338-4725-4FAD-88B8-1CDF8961E594}"/>
              </a:ext>
            </a:extLst>
          </p:cNvPr>
          <p:cNvGraphicFramePr>
            <a:graphicFrameLocks noGrp="1"/>
          </p:cNvGraphicFramePr>
          <p:nvPr>
            <p:extLst/>
          </p:nvPr>
        </p:nvGraphicFramePr>
        <p:xfrm>
          <a:off x="1204632" y="1054110"/>
          <a:ext cx="5457236" cy="792480"/>
        </p:xfrm>
        <a:graphic>
          <a:graphicData uri="http://schemas.openxmlformats.org/drawingml/2006/table">
            <a:tbl>
              <a:tblPr firstRow="1" bandRow="1">
                <a:tableStyleId>{5C22544A-7EE6-4342-B048-85BDC9FD1C3A}</a:tableStyleId>
              </a:tblPr>
              <a:tblGrid>
                <a:gridCol w="2728618">
                  <a:extLst>
                    <a:ext uri="{9D8B030D-6E8A-4147-A177-3AD203B41FA5}">
                      <a16:colId xmlns:a16="http://schemas.microsoft.com/office/drawing/2014/main" val="20000"/>
                    </a:ext>
                  </a:extLst>
                </a:gridCol>
                <a:gridCol w="2728618">
                  <a:extLst>
                    <a:ext uri="{9D8B030D-6E8A-4147-A177-3AD203B41FA5}">
                      <a16:colId xmlns:a16="http://schemas.microsoft.com/office/drawing/2014/main" val="20001"/>
                    </a:ext>
                  </a:extLst>
                </a:gridCol>
              </a:tblGrid>
              <a:tr h="380831">
                <a:tc gridSpan="2">
                  <a:txBody>
                    <a:bodyPr/>
                    <a:lstStyle/>
                    <a:p>
                      <a:pPr algn="ctr"/>
                      <a:endParaRPr lang="en-US" sz="20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000"/>
                  </a:ext>
                </a:extLst>
              </a:tr>
              <a:tr h="336027">
                <a:tc>
                  <a:txBody>
                    <a:bodyPr/>
                    <a:lstStyle/>
                    <a:p>
                      <a:pPr algn="ctr"/>
                      <a:r>
                        <a:rPr lang="en-US" sz="2000" b="0" dirty="0">
                          <a:solidFill>
                            <a:schemeClr val="tx1"/>
                          </a:solidFill>
                          <a:latin typeface="Arial" panose="020B0604020202020204" pitchFamily="34" charset="0"/>
                          <a:cs typeface="Arial" panose="020B0604020202020204" pitchFamily="34" charset="0"/>
                        </a:rPr>
                        <a:t>Condition Positive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Condition Negative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95AC66B0-8E42-4109-A291-4AA153083309}"/>
              </a:ext>
            </a:extLst>
          </p:cNvPr>
          <p:cNvGraphicFramePr>
            <a:graphicFrameLocks noGrp="1"/>
          </p:cNvGraphicFramePr>
          <p:nvPr>
            <p:extLst/>
          </p:nvPr>
        </p:nvGraphicFramePr>
        <p:xfrm>
          <a:off x="593220" y="1464952"/>
          <a:ext cx="1401574" cy="3678548"/>
        </p:xfrm>
        <a:graphic>
          <a:graphicData uri="http://schemas.openxmlformats.org/drawingml/2006/table">
            <a:tbl>
              <a:tblPr firstRow="1" bandRow="1">
                <a:tableStyleId>{5C22544A-7EE6-4342-B048-85BDC9FD1C3A}</a:tableStyleId>
              </a:tblPr>
              <a:tblGrid>
                <a:gridCol w="539921">
                  <a:extLst>
                    <a:ext uri="{9D8B030D-6E8A-4147-A177-3AD203B41FA5}">
                      <a16:colId xmlns:a16="http://schemas.microsoft.com/office/drawing/2014/main" val="20000"/>
                    </a:ext>
                  </a:extLst>
                </a:gridCol>
                <a:gridCol w="861653">
                  <a:extLst>
                    <a:ext uri="{9D8B030D-6E8A-4147-A177-3AD203B41FA5}">
                      <a16:colId xmlns:a16="http://schemas.microsoft.com/office/drawing/2014/main" val="20001"/>
                    </a:ext>
                  </a:extLst>
                </a:gridCol>
              </a:tblGrid>
              <a:tr h="1839274">
                <a:tc rowSpan="2">
                  <a:txBody>
                    <a:bodyPr/>
                    <a:lstStyle/>
                    <a:p>
                      <a:pPr algn="ctr"/>
                      <a:endParaRPr lang="en-US" sz="2000" dirty="0">
                        <a:solidFill>
                          <a:schemeClr val="tx1"/>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rial"/>
                          <a:ea typeface="+mn-ea"/>
                          <a:cs typeface="+mn-cs"/>
                        </a:rPr>
                        <a:t>Test Positive</a:t>
                      </a:r>
                      <a:br>
                        <a:rPr lang="en-US" sz="2000" b="0" i="0" u="none" strike="noStrike" dirty="0">
                          <a:solidFill>
                            <a:srgbClr val="000000"/>
                          </a:solidFill>
                          <a:effectLst/>
                          <a:latin typeface="Arial"/>
                        </a:rPr>
                      </a:br>
                      <a:endParaRPr lang="en-US" sz="2000" b="0" i="0" u="none" strike="noStrike" dirty="0">
                        <a:solidFill>
                          <a:srgbClr val="000000"/>
                        </a:solidFill>
                        <a:effectLst/>
                        <a:latin typeface="Aria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39274">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a:rPr>
                        <a:t>Test Negative</a:t>
                      </a:r>
                      <a:br>
                        <a:rPr lang="en-US" sz="2000" b="0" i="0" u="none" strike="noStrike" dirty="0">
                          <a:solidFill>
                            <a:srgbClr val="000000"/>
                          </a:solidFill>
                          <a:effectLst/>
                          <a:latin typeface="Arial"/>
                        </a:rPr>
                      </a:br>
                      <a:endParaRPr lang="en-US" sz="2000" b="0" i="0" u="none" strike="noStrike" dirty="0">
                        <a:solidFill>
                          <a:srgbClr val="000000"/>
                        </a:solidFill>
                        <a:effectLst/>
                        <a:latin typeface="Arial"/>
                      </a:endParaRPr>
                    </a:p>
                  </a:txBody>
                  <a:tcPr vert="vert270" anchor="ctr">
                    <a:lnL w="381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B2582AFE-F427-42CA-839E-6E76DBA1EB48}"/>
              </a:ext>
            </a:extLst>
          </p:cNvPr>
          <p:cNvPicPr>
            <a:picLocks noChangeAspect="1"/>
          </p:cNvPicPr>
          <p:nvPr/>
        </p:nvPicPr>
        <p:blipFill>
          <a:blip r:embed="rId2"/>
          <a:stretch>
            <a:fillRect/>
          </a:stretch>
        </p:blipFill>
        <p:spPr>
          <a:xfrm>
            <a:off x="6710826" y="1629200"/>
            <a:ext cx="2308332" cy="3319490"/>
          </a:xfrm>
          <a:prstGeom prst="rect">
            <a:avLst/>
          </a:prstGeom>
        </p:spPr>
      </p:pic>
    </p:spTree>
    <p:extLst>
      <p:ext uri="{BB962C8B-B14F-4D97-AF65-F5344CB8AC3E}">
        <p14:creationId xmlns:p14="http://schemas.microsoft.com/office/powerpoint/2010/main" val="237936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000" dirty="0"/>
              <a:t>Can We Do Better?</a:t>
            </a:r>
            <a:endParaRPr sz="4000" dirty="0"/>
          </a:p>
        </p:txBody>
      </p:sp>
      <p:sp>
        <p:nvSpPr>
          <p:cNvPr id="809" name="Shape 809"/>
          <p:cNvSpPr/>
          <p:nvPr/>
        </p:nvSpPr>
        <p:spPr>
          <a:xfrm>
            <a:off x="6898679" y="1890725"/>
            <a:ext cx="1408000" cy="2701375"/>
          </a:xfrm>
          <a:prstGeom prst="rect">
            <a:avLst/>
          </a:prstGeom>
        </p:spPr>
        <p:txBody>
          <a:bodyPr>
            <a:prstTxWarp prst="textPlain">
              <a:avLst/>
            </a:prstTxWarp>
          </a:bodyPr>
          <a:lstStyle/>
          <a:p>
            <a:pPr lvl="0" algn="ctr"/>
            <a:r>
              <a:rPr lang="en-US" b="1" dirty="0">
                <a:solidFill>
                  <a:srgbClr val="6E86B6"/>
                </a:solidFill>
                <a:latin typeface="Titillium Web"/>
              </a:rPr>
              <a:t>4</a:t>
            </a:r>
            <a:endParaRPr b="1" i="0" dirty="0">
              <a:ln>
                <a:noFill/>
              </a:ln>
              <a:solidFill>
                <a:srgbClr val="6E86B6"/>
              </a:solidFill>
              <a:latin typeface="Titillium Web"/>
            </a:endParaRPr>
          </a:p>
        </p:txBody>
      </p:sp>
      <p:sp>
        <p:nvSpPr>
          <p:cNvPr id="3" name="Subtitle 2">
            <a:extLst>
              <a:ext uri="{FF2B5EF4-FFF2-40B4-BE49-F238E27FC236}">
                <a16:creationId xmlns:a16="http://schemas.microsoft.com/office/drawing/2014/main" id="{E46675B0-B99A-4029-82F0-2E6B2022DF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4965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739674" y="1218009"/>
            <a:ext cx="8034755" cy="2853900"/>
          </a:xfrm>
          <a:prstGeom prst="rect">
            <a:avLst/>
          </a:prstGeom>
        </p:spPr>
        <p:txBody>
          <a:bodyPr spcFirstLastPara="1" wrap="square" lIns="91425" tIns="91425" rIns="91425" bIns="91425" anchor="t" anchorCtr="0">
            <a:noAutofit/>
          </a:bodyPr>
          <a:lstStyle/>
          <a:p>
            <a:pPr marL="342900" lvl="0" indent="-342900" rtl="0">
              <a:spcBef>
                <a:spcPts val="600"/>
              </a:spcBef>
              <a:spcAft>
                <a:spcPts val="0"/>
              </a:spcAft>
              <a:buFont typeface="Arial" panose="020B0604020202020204" pitchFamily="34" charset="0"/>
              <a:buChar char="•"/>
            </a:pPr>
            <a:r>
              <a:rPr lang="en-US" dirty="0"/>
              <a:t>The main goal of using AI is to increase accuracy</a:t>
            </a:r>
          </a:p>
          <a:p>
            <a:pPr marL="800100" lvl="1" indent="-342900">
              <a:spcBef>
                <a:spcPts val="600"/>
              </a:spcBef>
              <a:buFont typeface="Arial" panose="020B0604020202020204" pitchFamily="34" charset="0"/>
              <a:buChar char="•"/>
            </a:pPr>
            <a:r>
              <a:rPr lang="en-US" dirty="0"/>
              <a:t>Using as much data as possible is beneficial</a:t>
            </a:r>
          </a:p>
          <a:p>
            <a:pPr marL="342900" indent="-342900">
              <a:buFont typeface="Arial" panose="020B0604020202020204" pitchFamily="34" charset="0"/>
              <a:buChar char="•"/>
            </a:pPr>
            <a:r>
              <a:rPr lang="en-US" dirty="0"/>
              <a:t>Accessibility isn’t the immediate problem</a:t>
            </a:r>
          </a:p>
          <a:p>
            <a:pPr marL="800100" lvl="1" indent="-342900">
              <a:buFont typeface="Arial" panose="020B0604020202020204" pitchFamily="34" charset="0"/>
              <a:buChar char="•"/>
            </a:pPr>
            <a:r>
              <a:rPr lang="en-US" dirty="0"/>
              <a:t>Using medical machines to increase data output</a:t>
            </a:r>
            <a:endParaRPr dirty="0"/>
          </a:p>
        </p:txBody>
      </p:sp>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REANALYZING THE PROBLEM</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224213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3182-A7AF-4B7E-AD34-737D7EAD6003}"/>
              </a:ext>
            </a:extLst>
          </p:cNvPr>
          <p:cNvSpPr>
            <a:spLocks noGrp="1"/>
          </p:cNvSpPr>
          <p:nvPr>
            <p:ph type="title"/>
          </p:nvPr>
        </p:nvSpPr>
        <p:spPr/>
        <p:txBody>
          <a:bodyPr/>
          <a:lstStyle/>
          <a:p>
            <a:r>
              <a:rPr lang="en-US" dirty="0"/>
              <a:t>BAG OF WORDS</a:t>
            </a:r>
          </a:p>
        </p:txBody>
      </p:sp>
      <p:sp>
        <p:nvSpPr>
          <p:cNvPr id="3" name="Text Placeholder 2">
            <a:extLst>
              <a:ext uri="{FF2B5EF4-FFF2-40B4-BE49-F238E27FC236}">
                <a16:creationId xmlns:a16="http://schemas.microsoft.com/office/drawing/2014/main" id="{EB1F109A-F12B-4A06-BD02-C81E5D24E183}"/>
              </a:ext>
            </a:extLst>
          </p:cNvPr>
          <p:cNvSpPr>
            <a:spLocks noGrp="1"/>
          </p:cNvSpPr>
          <p:nvPr>
            <p:ph type="body" idx="1"/>
          </p:nvPr>
        </p:nvSpPr>
        <p:spPr/>
        <p:txBody>
          <a:bodyPr/>
          <a:lstStyle/>
          <a:p>
            <a:r>
              <a:rPr lang="en-US" dirty="0"/>
              <a:t>“How could I hate you?”</a:t>
            </a:r>
          </a:p>
          <a:p>
            <a:r>
              <a:rPr lang="en-US" dirty="0"/>
              <a:t>“He said he loved ONLY me” vs “He said ONLY he loved me”</a:t>
            </a:r>
          </a:p>
        </p:txBody>
      </p:sp>
      <p:sp>
        <p:nvSpPr>
          <p:cNvPr id="5" name="Slide Number Placeholder 4">
            <a:extLst>
              <a:ext uri="{FF2B5EF4-FFF2-40B4-BE49-F238E27FC236}">
                <a16:creationId xmlns:a16="http://schemas.microsoft.com/office/drawing/2014/main" id="{AA713F6F-3604-43F5-B23A-4E2D580755A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37</a:t>
            </a:fld>
            <a:endParaRPr lang="en"/>
          </a:p>
        </p:txBody>
      </p:sp>
      <p:pic>
        <p:nvPicPr>
          <p:cNvPr id="3074" name="Picture 2" descr="Image result for paper bag">
            <a:extLst>
              <a:ext uri="{FF2B5EF4-FFF2-40B4-BE49-F238E27FC236}">
                <a16:creationId xmlns:a16="http://schemas.microsoft.com/office/drawing/2014/main" id="{9958FE5E-10FB-4E13-970F-96511BF7C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224" y="613386"/>
            <a:ext cx="3124481" cy="3124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E80C59-187F-4255-B174-1720DA207147}"/>
              </a:ext>
            </a:extLst>
          </p:cNvPr>
          <p:cNvSpPr txBox="1"/>
          <p:nvPr/>
        </p:nvSpPr>
        <p:spPr>
          <a:xfrm>
            <a:off x="6113433" y="1407946"/>
            <a:ext cx="695079" cy="307777"/>
          </a:xfrm>
          <a:prstGeom prst="rect">
            <a:avLst/>
          </a:prstGeom>
          <a:noFill/>
        </p:spPr>
        <p:txBody>
          <a:bodyPr wrap="square" rtlCol="0">
            <a:spAutoFit/>
          </a:bodyPr>
          <a:lstStyle/>
          <a:p>
            <a:r>
              <a:rPr lang="en-US" dirty="0"/>
              <a:t>How</a:t>
            </a:r>
          </a:p>
        </p:txBody>
      </p:sp>
      <p:sp>
        <p:nvSpPr>
          <p:cNvPr id="10" name="TextBox 9">
            <a:extLst>
              <a:ext uri="{FF2B5EF4-FFF2-40B4-BE49-F238E27FC236}">
                <a16:creationId xmlns:a16="http://schemas.microsoft.com/office/drawing/2014/main" id="{59B256C9-D520-4906-8543-7F362C06F6DC}"/>
              </a:ext>
            </a:extLst>
          </p:cNvPr>
          <p:cNvSpPr txBox="1"/>
          <p:nvPr/>
        </p:nvSpPr>
        <p:spPr>
          <a:xfrm>
            <a:off x="6033277" y="2175626"/>
            <a:ext cx="695079" cy="307777"/>
          </a:xfrm>
          <a:prstGeom prst="rect">
            <a:avLst/>
          </a:prstGeom>
          <a:noFill/>
        </p:spPr>
        <p:txBody>
          <a:bodyPr wrap="square" rtlCol="0">
            <a:spAutoFit/>
          </a:bodyPr>
          <a:lstStyle/>
          <a:p>
            <a:r>
              <a:rPr lang="en-US" dirty="0"/>
              <a:t>Could</a:t>
            </a:r>
          </a:p>
        </p:txBody>
      </p:sp>
      <p:sp>
        <p:nvSpPr>
          <p:cNvPr id="11" name="TextBox 10">
            <a:extLst>
              <a:ext uri="{FF2B5EF4-FFF2-40B4-BE49-F238E27FC236}">
                <a16:creationId xmlns:a16="http://schemas.microsoft.com/office/drawing/2014/main" id="{762B30AE-43C3-4FB8-88F9-B15B78710142}"/>
              </a:ext>
            </a:extLst>
          </p:cNvPr>
          <p:cNvSpPr txBox="1"/>
          <p:nvPr/>
        </p:nvSpPr>
        <p:spPr>
          <a:xfrm>
            <a:off x="6209597" y="2770680"/>
            <a:ext cx="695079" cy="307777"/>
          </a:xfrm>
          <a:prstGeom prst="rect">
            <a:avLst/>
          </a:prstGeom>
          <a:noFill/>
        </p:spPr>
        <p:txBody>
          <a:bodyPr wrap="square" rtlCol="0">
            <a:spAutoFit/>
          </a:bodyPr>
          <a:lstStyle/>
          <a:p>
            <a:r>
              <a:rPr lang="en-US" dirty="0"/>
              <a:t>I</a:t>
            </a:r>
          </a:p>
        </p:txBody>
      </p:sp>
      <p:sp>
        <p:nvSpPr>
          <p:cNvPr id="12" name="TextBox 11">
            <a:extLst>
              <a:ext uri="{FF2B5EF4-FFF2-40B4-BE49-F238E27FC236}">
                <a16:creationId xmlns:a16="http://schemas.microsoft.com/office/drawing/2014/main" id="{BDA392A6-B963-4021-93F0-97F6104B7763}"/>
              </a:ext>
            </a:extLst>
          </p:cNvPr>
          <p:cNvSpPr txBox="1"/>
          <p:nvPr/>
        </p:nvSpPr>
        <p:spPr>
          <a:xfrm>
            <a:off x="6797265" y="1803494"/>
            <a:ext cx="695079" cy="307777"/>
          </a:xfrm>
          <a:prstGeom prst="rect">
            <a:avLst/>
          </a:prstGeom>
          <a:noFill/>
        </p:spPr>
        <p:txBody>
          <a:bodyPr wrap="square" rtlCol="0">
            <a:spAutoFit/>
          </a:bodyPr>
          <a:lstStyle/>
          <a:p>
            <a:r>
              <a:rPr lang="en-US" dirty="0"/>
              <a:t>You?</a:t>
            </a:r>
          </a:p>
        </p:txBody>
      </p:sp>
      <p:sp>
        <p:nvSpPr>
          <p:cNvPr id="13" name="TextBox 12">
            <a:extLst>
              <a:ext uri="{FF2B5EF4-FFF2-40B4-BE49-F238E27FC236}">
                <a16:creationId xmlns:a16="http://schemas.microsoft.com/office/drawing/2014/main" id="{DF5C366C-A950-427B-9575-73F6E05F84A1}"/>
              </a:ext>
            </a:extLst>
          </p:cNvPr>
          <p:cNvSpPr txBox="1"/>
          <p:nvPr/>
        </p:nvSpPr>
        <p:spPr>
          <a:xfrm>
            <a:off x="6840566" y="2287087"/>
            <a:ext cx="695079" cy="307777"/>
          </a:xfrm>
          <a:prstGeom prst="rect">
            <a:avLst/>
          </a:prstGeom>
          <a:noFill/>
        </p:spPr>
        <p:txBody>
          <a:bodyPr wrap="square" rtlCol="0">
            <a:spAutoFit/>
          </a:bodyPr>
          <a:lstStyle/>
          <a:p>
            <a:r>
              <a:rPr lang="en-US" dirty="0"/>
              <a:t>Hate</a:t>
            </a:r>
          </a:p>
        </p:txBody>
      </p:sp>
    </p:spTree>
    <p:extLst>
      <p:ext uri="{BB962C8B-B14F-4D97-AF65-F5344CB8AC3E}">
        <p14:creationId xmlns:p14="http://schemas.microsoft.com/office/powerpoint/2010/main" val="1892257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AFD2-CDF4-4CED-95CF-B6F8E58AA672}"/>
              </a:ext>
            </a:extLst>
          </p:cNvPr>
          <p:cNvSpPr>
            <a:spLocks noGrp="1"/>
          </p:cNvSpPr>
          <p:nvPr>
            <p:ph type="title"/>
          </p:nvPr>
        </p:nvSpPr>
        <p:spPr/>
        <p:txBody>
          <a:bodyPr/>
          <a:lstStyle/>
          <a:p>
            <a:r>
              <a:rPr lang="en-US" dirty="0"/>
              <a:t>NEW MODEL</a:t>
            </a:r>
          </a:p>
        </p:txBody>
      </p:sp>
      <p:sp>
        <p:nvSpPr>
          <p:cNvPr id="5" name="Slide Number Placeholder 4">
            <a:extLst>
              <a:ext uri="{FF2B5EF4-FFF2-40B4-BE49-F238E27FC236}">
                <a16:creationId xmlns:a16="http://schemas.microsoft.com/office/drawing/2014/main" id="{74E1ABBD-8AE7-412E-A17D-E7E0BB39D2A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38</a:t>
            </a:fld>
            <a:endParaRPr lang="en"/>
          </a:p>
        </p:txBody>
      </p:sp>
      <p:grpSp>
        <p:nvGrpSpPr>
          <p:cNvPr id="9" name="Group 8">
            <a:extLst>
              <a:ext uri="{FF2B5EF4-FFF2-40B4-BE49-F238E27FC236}">
                <a16:creationId xmlns:a16="http://schemas.microsoft.com/office/drawing/2014/main" id="{A2DC4C24-FA2D-4180-9D54-11EC87BF4344}"/>
              </a:ext>
            </a:extLst>
          </p:cNvPr>
          <p:cNvGrpSpPr/>
          <p:nvPr/>
        </p:nvGrpSpPr>
        <p:grpSpPr>
          <a:xfrm>
            <a:off x="1007295" y="1184419"/>
            <a:ext cx="6955746" cy="3075577"/>
            <a:chOff x="304221" y="898336"/>
            <a:chExt cx="11650311" cy="5033664"/>
          </a:xfrm>
        </p:grpSpPr>
        <p:sp>
          <p:nvSpPr>
            <p:cNvPr id="10" name="Cube 9">
              <a:extLst>
                <a:ext uri="{FF2B5EF4-FFF2-40B4-BE49-F238E27FC236}">
                  <a16:creationId xmlns:a16="http://schemas.microsoft.com/office/drawing/2014/main" id="{22945436-8A33-4A94-99C4-B146F7631FA5}"/>
                </a:ext>
              </a:extLst>
            </p:cNvPr>
            <p:cNvSpPr/>
            <p:nvPr/>
          </p:nvSpPr>
          <p:spPr>
            <a:xfrm rot="16200000">
              <a:off x="3147734" y="3619449"/>
              <a:ext cx="3648296" cy="888877"/>
            </a:xfrm>
            <a:prstGeom prst="cub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2: CONVOLUTIONAL LAYER</a:t>
              </a:r>
            </a:p>
          </p:txBody>
        </p:sp>
        <p:sp>
          <p:nvSpPr>
            <p:cNvPr id="12" name="Cube 11">
              <a:extLst>
                <a:ext uri="{FF2B5EF4-FFF2-40B4-BE49-F238E27FC236}">
                  <a16:creationId xmlns:a16="http://schemas.microsoft.com/office/drawing/2014/main" id="{3CED8D6C-C1A0-471A-830E-02E2FAAA51A9}"/>
                </a:ext>
              </a:extLst>
            </p:cNvPr>
            <p:cNvSpPr/>
            <p:nvPr/>
          </p:nvSpPr>
          <p:spPr>
            <a:xfrm>
              <a:off x="391645" y="1592531"/>
              <a:ext cx="1829651" cy="951373"/>
            </a:xfrm>
            <a:prstGeom prst="cub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Sentiment Analysis Dataset</a:t>
              </a:r>
            </a:p>
          </p:txBody>
        </p:sp>
        <p:sp>
          <p:nvSpPr>
            <p:cNvPr id="13" name="Cube 12">
              <a:extLst>
                <a:ext uri="{FF2B5EF4-FFF2-40B4-BE49-F238E27FC236}">
                  <a16:creationId xmlns:a16="http://schemas.microsoft.com/office/drawing/2014/main" id="{E8D36E62-5230-497C-95E3-AAA027C91492}"/>
                </a:ext>
              </a:extLst>
            </p:cNvPr>
            <p:cNvSpPr/>
            <p:nvPr/>
          </p:nvSpPr>
          <p:spPr>
            <a:xfrm>
              <a:off x="304221" y="2627361"/>
              <a:ext cx="1917075" cy="957869"/>
            </a:xfrm>
            <a:prstGeom prst="cub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Kaggle Movie Reviews Dataset</a:t>
              </a:r>
            </a:p>
          </p:txBody>
        </p:sp>
        <p:sp>
          <p:nvSpPr>
            <p:cNvPr id="14" name="Flowchart: Magnetic Disk 13">
              <a:extLst>
                <a:ext uri="{FF2B5EF4-FFF2-40B4-BE49-F238E27FC236}">
                  <a16:creationId xmlns:a16="http://schemas.microsoft.com/office/drawing/2014/main" id="{1257D613-C65D-471B-B183-0DF8AC7B43C2}"/>
                </a:ext>
              </a:extLst>
            </p:cNvPr>
            <p:cNvSpPr/>
            <p:nvPr/>
          </p:nvSpPr>
          <p:spPr>
            <a:xfrm>
              <a:off x="685193" y="4143152"/>
              <a:ext cx="1242554" cy="1520670"/>
            </a:xfrm>
            <a:prstGeom prst="flowChartMagneticDisk">
              <a:avLst/>
            </a:prstGeom>
            <a:solidFill>
              <a:srgbClr val="2E75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Google Word2Vec</a:t>
              </a:r>
            </a:p>
          </p:txBody>
        </p:sp>
        <p:sp>
          <p:nvSpPr>
            <p:cNvPr id="15" name="Down Arrow 3">
              <a:extLst>
                <a:ext uri="{FF2B5EF4-FFF2-40B4-BE49-F238E27FC236}">
                  <a16:creationId xmlns:a16="http://schemas.microsoft.com/office/drawing/2014/main" id="{8F8A0D06-79FF-490B-8B2E-B0C5BAB60698}"/>
                </a:ext>
              </a:extLst>
            </p:cNvPr>
            <p:cNvSpPr/>
            <p:nvPr/>
          </p:nvSpPr>
          <p:spPr>
            <a:xfrm>
              <a:off x="1055738" y="3639786"/>
              <a:ext cx="302178" cy="47986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DAC9D44-4A85-4797-9F6A-F11E9F1B3F9B}"/>
                </a:ext>
              </a:extLst>
            </p:cNvPr>
            <p:cNvSpPr/>
            <p:nvPr/>
          </p:nvSpPr>
          <p:spPr>
            <a:xfrm>
              <a:off x="3282605" y="898336"/>
              <a:ext cx="8230229" cy="646367"/>
            </a:xfrm>
            <a:prstGeom prst="rect">
              <a:avLst/>
            </a:prstGeom>
            <a:noFill/>
          </p:spPr>
          <p:txBody>
            <a:bodyPr wrap="square" lIns="91440" tIns="45720" rIns="91440" bIns="45720">
              <a:spAutoFit/>
            </a:bodyPr>
            <a:lstStyle/>
            <a:p>
              <a:pPr algn="ctr"/>
              <a:r>
                <a:rPr lang="en-US" sz="1600" b="1" dirty="0">
                  <a:ln w="1905"/>
                  <a:solidFill>
                    <a:schemeClr val="bg1"/>
                  </a:solidFill>
                  <a:effectLst>
                    <a:innerShdw blurRad="69850" dist="43180" dir="5400000">
                      <a:srgbClr val="000000">
                        <a:alpha val="65000"/>
                      </a:srgbClr>
                    </a:innerShdw>
                  </a:effectLst>
                </a:rPr>
                <a:t>DENSE NEURAL NETWORK</a:t>
              </a:r>
            </a:p>
          </p:txBody>
        </p:sp>
        <p:sp>
          <p:nvSpPr>
            <p:cNvPr id="17" name="Cube 16">
              <a:extLst>
                <a:ext uri="{FF2B5EF4-FFF2-40B4-BE49-F238E27FC236}">
                  <a16:creationId xmlns:a16="http://schemas.microsoft.com/office/drawing/2014/main" id="{0E6E6BB6-2266-4082-83CF-353B52E596CC}"/>
                </a:ext>
              </a:extLst>
            </p:cNvPr>
            <p:cNvSpPr/>
            <p:nvPr/>
          </p:nvSpPr>
          <p:spPr>
            <a:xfrm rot="16200000">
              <a:off x="1370537" y="3654266"/>
              <a:ext cx="3648296" cy="907172"/>
            </a:xfrm>
            <a:prstGeom prst="cube">
              <a:avLst/>
            </a:prstGeom>
            <a:solidFill>
              <a:schemeClr val="accent6">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1:  EMBEDDING LAYER</a:t>
              </a:r>
            </a:p>
          </p:txBody>
        </p:sp>
        <p:sp>
          <p:nvSpPr>
            <p:cNvPr id="18" name="Cube 17">
              <a:extLst>
                <a:ext uri="{FF2B5EF4-FFF2-40B4-BE49-F238E27FC236}">
                  <a16:creationId xmlns:a16="http://schemas.microsoft.com/office/drawing/2014/main" id="{64360D30-30B3-4D67-808C-5F7812DB6B8F}"/>
                </a:ext>
              </a:extLst>
            </p:cNvPr>
            <p:cNvSpPr/>
            <p:nvPr/>
          </p:nvSpPr>
          <p:spPr>
            <a:xfrm rot="16200000">
              <a:off x="4863408" y="3634195"/>
              <a:ext cx="3655033" cy="853929"/>
            </a:xfrm>
            <a:prstGeom prst="cub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3: MAX POOLING 2D LAYER</a:t>
              </a:r>
            </a:p>
          </p:txBody>
        </p:sp>
        <p:sp>
          <p:nvSpPr>
            <p:cNvPr id="19" name="Cube 18">
              <a:extLst>
                <a:ext uri="{FF2B5EF4-FFF2-40B4-BE49-F238E27FC236}">
                  <a16:creationId xmlns:a16="http://schemas.microsoft.com/office/drawing/2014/main" id="{B232AA9D-CCB7-4D8E-8B37-76BA0C6FCC25}"/>
                </a:ext>
              </a:extLst>
            </p:cNvPr>
            <p:cNvSpPr/>
            <p:nvPr/>
          </p:nvSpPr>
          <p:spPr>
            <a:xfrm rot="16200000">
              <a:off x="9723744" y="3596988"/>
              <a:ext cx="3594132" cy="867444"/>
            </a:xfrm>
            <a:prstGeom prst="cub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OUTPUT: </a:t>
              </a:r>
            </a:p>
            <a:p>
              <a:pPr algn="ctr"/>
              <a:r>
                <a:rPr lang="en-US" sz="900" b="1" dirty="0">
                  <a:solidFill>
                    <a:schemeClr val="tx1"/>
                  </a:solidFill>
                  <a:latin typeface="Arial" panose="020B0604020202020204" pitchFamily="34" charset="0"/>
                  <a:cs typeface="Arial" panose="020B0604020202020204" pitchFamily="34" charset="0"/>
                </a:rPr>
                <a:t>SOFTMAX ACTIVATION</a:t>
              </a:r>
            </a:p>
          </p:txBody>
        </p:sp>
        <p:sp>
          <p:nvSpPr>
            <p:cNvPr id="20" name="Cube 19">
              <a:extLst>
                <a:ext uri="{FF2B5EF4-FFF2-40B4-BE49-F238E27FC236}">
                  <a16:creationId xmlns:a16="http://schemas.microsoft.com/office/drawing/2014/main" id="{9DAC776C-1E3B-4BBA-8756-104925D2CC8A}"/>
                </a:ext>
              </a:extLst>
            </p:cNvPr>
            <p:cNvSpPr/>
            <p:nvPr/>
          </p:nvSpPr>
          <p:spPr>
            <a:xfrm rot="16200000">
              <a:off x="8270674" y="3610865"/>
              <a:ext cx="3594135" cy="851880"/>
            </a:xfrm>
            <a:prstGeom prst="cub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5: DENSE LAYER</a:t>
              </a:r>
            </a:p>
          </p:txBody>
        </p:sp>
        <p:sp>
          <p:nvSpPr>
            <p:cNvPr id="21" name="Cube 20">
              <a:extLst>
                <a:ext uri="{FF2B5EF4-FFF2-40B4-BE49-F238E27FC236}">
                  <a16:creationId xmlns:a16="http://schemas.microsoft.com/office/drawing/2014/main" id="{21D88C2E-404A-41E5-A644-DA1BDFD7ACD7}"/>
                </a:ext>
              </a:extLst>
            </p:cNvPr>
            <p:cNvSpPr/>
            <p:nvPr/>
          </p:nvSpPr>
          <p:spPr>
            <a:xfrm rot="16200000">
              <a:off x="6603513" y="3629490"/>
              <a:ext cx="3594134" cy="851880"/>
            </a:xfrm>
            <a:prstGeom prst="cub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4: DENSE LAYER</a:t>
              </a:r>
            </a:p>
          </p:txBody>
        </p:sp>
        <p:sp>
          <p:nvSpPr>
            <p:cNvPr id="22" name="Right Arrow 5">
              <a:extLst>
                <a:ext uri="{FF2B5EF4-FFF2-40B4-BE49-F238E27FC236}">
                  <a16:creationId xmlns:a16="http://schemas.microsoft.com/office/drawing/2014/main" id="{5F1286FF-47B3-4B5C-8B2F-ADF6698A7D73}"/>
                </a:ext>
              </a:extLst>
            </p:cNvPr>
            <p:cNvSpPr/>
            <p:nvPr/>
          </p:nvSpPr>
          <p:spPr>
            <a:xfrm>
              <a:off x="2063040" y="4669007"/>
              <a:ext cx="530352" cy="33832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114">
              <a:extLst>
                <a:ext uri="{FF2B5EF4-FFF2-40B4-BE49-F238E27FC236}">
                  <a16:creationId xmlns:a16="http://schemas.microsoft.com/office/drawing/2014/main" id="{E1F2980E-4BE6-48E9-A316-C5B1B79B6F51}"/>
                </a:ext>
              </a:extLst>
            </p:cNvPr>
            <p:cNvSpPr/>
            <p:nvPr/>
          </p:nvSpPr>
          <p:spPr>
            <a:xfrm>
              <a:off x="10507679" y="4692245"/>
              <a:ext cx="588201" cy="33832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E7F59FAC-7C00-414E-B274-F03ADFA0C91F}"/>
                </a:ext>
              </a:extLst>
            </p:cNvPr>
            <p:cNvGrpSpPr/>
            <p:nvPr/>
          </p:nvGrpSpPr>
          <p:grpSpPr>
            <a:xfrm>
              <a:off x="3630393" y="2488044"/>
              <a:ext cx="897052" cy="3400633"/>
              <a:chOff x="3850193" y="2488044"/>
              <a:chExt cx="501881" cy="3400633"/>
            </a:xfrm>
          </p:grpSpPr>
          <p:cxnSp>
            <p:nvCxnSpPr>
              <p:cNvPr id="151" name="Straight Arrow Connector 150">
                <a:extLst>
                  <a:ext uri="{FF2B5EF4-FFF2-40B4-BE49-F238E27FC236}">
                    <a16:creationId xmlns:a16="http://schemas.microsoft.com/office/drawing/2014/main" id="{E4F4172F-D289-4E41-856C-D95AD32E5C2C}"/>
                  </a:ext>
                </a:extLst>
              </p:cNvPr>
              <p:cNvCxnSpPr/>
              <p:nvPr/>
            </p:nvCxnSpPr>
            <p:spPr>
              <a:xfrm flipV="1">
                <a:off x="3870653" y="2627361"/>
                <a:ext cx="427802" cy="32335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B28B1355-8F23-4FD3-9113-8CE7B17BBCA4}"/>
                  </a:ext>
                </a:extLst>
              </p:cNvPr>
              <p:cNvCxnSpPr/>
              <p:nvPr/>
            </p:nvCxnSpPr>
            <p:spPr>
              <a:xfrm flipV="1">
                <a:off x="3870653" y="3147646"/>
                <a:ext cx="453107" cy="27403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2F32735E-47FC-4AC2-8B2C-2065E389E3F1}"/>
                  </a:ext>
                </a:extLst>
              </p:cNvPr>
              <p:cNvCxnSpPr/>
              <p:nvPr/>
            </p:nvCxnSpPr>
            <p:spPr>
              <a:xfrm flipV="1">
                <a:off x="3870653" y="3639786"/>
                <a:ext cx="453107" cy="2221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231CC7C0-4E49-4DB0-A730-A0D95E6E7BA4}"/>
                  </a:ext>
                </a:extLst>
              </p:cNvPr>
              <p:cNvCxnSpPr/>
              <p:nvPr/>
            </p:nvCxnSpPr>
            <p:spPr>
              <a:xfrm flipV="1">
                <a:off x="3886166" y="4166772"/>
                <a:ext cx="437594" cy="16913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D86026ED-83B6-4DD5-B7D8-F93B8DE30864}"/>
                  </a:ext>
                </a:extLst>
              </p:cNvPr>
              <p:cNvCxnSpPr/>
              <p:nvPr/>
            </p:nvCxnSpPr>
            <p:spPr>
              <a:xfrm flipV="1">
                <a:off x="3860195" y="4649708"/>
                <a:ext cx="454780" cy="12389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1CACBCAF-2211-47F0-8E4E-9191B23749BC}"/>
                  </a:ext>
                </a:extLst>
              </p:cNvPr>
              <p:cNvCxnSpPr/>
              <p:nvPr/>
            </p:nvCxnSpPr>
            <p:spPr>
              <a:xfrm flipV="1">
                <a:off x="3850193" y="5143505"/>
                <a:ext cx="464782" cy="745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CE48116F-9B6D-4D0E-9893-55C42076AB56}"/>
                  </a:ext>
                </a:extLst>
              </p:cNvPr>
              <p:cNvCxnSpPr/>
              <p:nvPr/>
            </p:nvCxnSpPr>
            <p:spPr>
              <a:xfrm flipV="1">
                <a:off x="3870644" y="5663827"/>
                <a:ext cx="453116" cy="224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CA223687-2267-4673-B34E-F75B597C8FFB}"/>
                  </a:ext>
                </a:extLst>
              </p:cNvPr>
              <p:cNvCxnSpPr/>
              <p:nvPr/>
            </p:nvCxnSpPr>
            <p:spPr>
              <a:xfrm>
                <a:off x="3855965" y="5139453"/>
                <a:ext cx="496109" cy="524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9" name="Straight Arrow Connector 158">
                <a:extLst>
                  <a:ext uri="{FF2B5EF4-FFF2-40B4-BE49-F238E27FC236}">
                    <a16:creationId xmlns:a16="http://schemas.microsoft.com/office/drawing/2014/main" id="{08B8F559-1A26-4012-A996-57455FC92F89}"/>
                  </a:ext>
                </a:extLst>
              </p:cNvPr>
              <p:cNvCxnSpPr/>
              <p:nvPr/>
            </p:nvCxnSpPr>
            <p:spPr>
              <a:xfrm flipV="1">
                <a:off x="3864990" y="5143500"/>
                <a:ext cx="458770" cy="6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0" name="Straight Arrow Connector 159">
                <a:extLst>
                  <a:ext uri="{FF2B5EF4-FFF2-40B4-BE49-F238E27FC236}">
                    <a16:creationId xmlns:a16="http://schemas.microsoft.com/office/drawing/2014/main" id="{86041D24-B658-4FC8-834F-4F323C86C2EF}"/>
                  </a:ext>
                </a:extLst>
              </p:cNvPr>
              <p:cNvCxnSpPr/>
              <p:nvPr/>
            </p:nvCxnSpPr>
            <p:spPr>
              <a:xfrm flipV="1">
                <a:off x="3855965" y="4669007"/>
                <a:ext cx="437594" cy="470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1" name="Straight Arrow Connector 160">
                <a:extLst>
                  <a:ext uri="{FF2B5EF4-FFF2-40B4-BE49-F238E27FC236}">
                    <a16:creationId xmlns:a16="http://schemas.microsoft.com/office/drawing/2014/main" id="{1F9FAEB9-8976-4C74-93B8-BED56C3DE4EE}"/>
                  </a:ext>
                </a:extLst>
              </p:cNvPr>
              <p:cNvCxnSpPr/>
              <p:nvPr/>
            </p:nvCxnSpPr>
            <p:spPr>
              <a:xfrm flipV="1">
                <a:off x="3868692" y="4166775"/>
                <a:ext cx="424867" cy="9544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2" name="Straight Arrow Connector 161">
                <a:extLst>
                  <a:ext uri="{FF2B5EF4-FFF2-40B4-BE49-F238E27FC236}">
                    <a16:creationId xmlns:a16="http://schemas.microsoft.com/office/drawing/2014/main" id="{F4735613-9200-4964-BD24-D114E268B55B}"/>
                  </a:ext>
                </a:extLst>
              </p:cNvPr>
              <p:cNvCxnSpPr/>
              <p:nvPr/>
            </p:nvCxnSpPr>
            <p:spPr>
              <a:xfrm flipV="1">
                <a:off x="3879436" y="3678625"/>
                <a:ext cx="435539" cy="14608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C047A9B9-699C-400E-B7E4-CDC6CC335502}"/>
                  </a:ext>
                </a:extLst>
              </p:cNvPr>
              <p:cNvCxnSpPr/>
              <p:nvPr/>
            </p:nvCxnSpPr>
            <p:spPr>
              <a:xfrm flipV="1">
                <a:off x="3860195" y="3147646"/>
                <a:ext cx="454780" cy="1970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820C7301-4277-4159-BE7B-6573B3249BAB}"/>
                  </a:ext>
                </a:extLst>
              </p:cNvPr>
              <p:cNvCxnSpPr/>
              <p:nvPr/>
            </p:nvCxnSpPr>
            <p:spPr>
              <a:xfrm flipV="1">
                <a:off x="3850543" y="2627361"/>
                <a:ext cx="449746" cy="2512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5" name="Straight Arrow Connector 164">
                <a:extLst>
                  <a:ext uri="{FF2B5EF4-FFF2-40B4-BE49-F238E27FC236}">
                    <a16:creationId xmlns:a16="http://schemas.microsoft.com/office/drawing/2014/main" id="{0FCD7385-924E-4391-99BE-96119B7F9FFC}"/>
                  </a:ext>
                </a:extLst>
              </p:cNvPr>
              <p:cNvCxnSpPr/>
              <p:nvPr/>
            </p:nvCxnSpPr>
            <p:spPr>
              <a:xfrm flipV="1">
                <a:off x="3870653" y="2624548"/>
                <a:ext cx="444322" cy="1756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6" name="Straight Arrow Connector 165">
                <a:extLst>
                  <a:ext uri="{FF2B5EF4-FFF2-40B4-BE49-F238E27FC236}">
                    <a16:creationId xmlns:a16="http://schemas.microsoft.com/office/drawing/2014/main" id="{7D276986-CFF9-4710-8CF8-BC92BDDCD256}"/>
                  </a:ext>
                </a:extLst>
              </p:cNvPr>
              <p:cNvCxnSpPr/>
              <p:nvPr/>
            </p:nvCxnSpPr>
            <p:spPr>
              <a:xfrm flipV="1">
                <a:off x="3855965" y="3253158"/>
                <a:ext cx="459010" cy="11283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7" name="Straight Arrow Connector 166">
                <a:extLst>
                  <a:ext uri="{FF2B5EF4-FFF2-40B4-BE49-F238E27FC236}">
                    <a16:creationId xmlns:a16="http://schemas.microsoft.com/office/drawing/2014/main" id="{E0909970-49AD-421A-94D3-BB05CEAE5027}"/>
                  </a:ext>
                </a:extLst>
              </p:cNvPr>
              <p:cNvCxnSpPr/>
              <p:nvPr/>
            </p:nvCxnSpPr>
            <p:spPr>
              <a:xfrm flipV="1">
                <a:off x="3870644" y="4166775"/>
                <a:ext cx="453116" cy="2246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8" name="Straight Arrow Connector 167">
                <a:extLst>
                  <a:ext uri="{FF2B5EF4-FFF2-40B4-BE49-F238E27FC236}">
                    <a16:creationId xmlns:a16="http://schemas.microsoft.com/office/drawing/2014/main" id="{3A77DA8D-0DF2-44C8-BA52-F98708533592}"/>
                  </a:ext>
                </a:extLst>
              </p:cNvPr>
              <p:cNvCxnSpPr/>
              <p:nvPr/>
            </p:nvCxnSpPr>
            <p:spPr>
              <a:xfrm>
                <a:off x="3859900" y="4422721"/>
                <a:ext cx="455068" cy="318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B6FE892B-DFAB-4B0E-8D9B-DC553A26A94E}"/>
                  </a:ext>
                </a:extLst>
              </p:cNvPr>
              <p:cNvCxnSpPr/>
              <p:nvPr/>
            </p:nvCxnSpPr>
            <p:spPr>
              <a:xfrm>
                <a:off x="3879436" y="4422721"/>
                <a:ext cx="444324" cy="782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A1ABF6D2-69E2-4C1C-AAF7-D98B37BA5CDA}"/>
                  </a:ext>
                </a:extLst>
              </p:cNvPr>
              <p:cNvCxnSpPr/>
              <p:nvPr/>
            </p:nvCxnSpPr>
            <p:spPr>
              <a:xfrm>
                <a:off x="3879436" y="4409037"/>
                <a:ext cx="444324" cy="12547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1" name="Straight Arrow Connector 170">
                <a:extLst>
                  <a:ext uri="{FF2B5EF4-FFF2-40B4-BE49-F238E27FC236}">
                    <a16:creationId xmlns:a16="http://schemas.microsoft.com/office/drawing/2014/main" id="{8EC50F00-1CD5-4302-8DCD-8E3F2B07A971}"/>
                  </a:ext>
                </a:extLst>
              </p:cNvPr>
              <p:cNvCxnSpPr/>
              <p:nvPr/>
            </p:nvCxnSpPr>
            <p:spPr>
              <a:xfrm flipV="1">
                <a:off x="3864990" y="2627361"/>
                <a:ext cx="435299" cy="1051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20308E84-D4F0-4440-A549-1C053EF56CB6}"/>
                  </a:ext>
                </a:extLst>
              </p:cNvPr>
              <p:cNvCxnSpPr/>
              <p:nvPr/>
            </p:nvCxnSpPr>
            <p:spPr>
              <a:xfrm flipV="1">
                <a:off x="3850543" y="3190396"/>
                <a:ext cx="473217" cy="488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3" name="Straight Arrow Connector 172">
                <a:extLst>
                  <a:ext uri="{FF2B5EF4-FFF2-40B4-BE49-F238E27FC236}">
                    <a16:creationId xmlns:a16="http://schemas.microsoft.com/office/drawing/2014/main" id="{CD06E3E1-8982-4FD0-A7B6-8D8F340C8899}"/>
                  </a:ext>
                </a:extLst>
              </p:cNvPr>
              <p:cNvCxnSpPr/>
              <p:nvPr/>
            </p:nvCxnSpPr>
            <p:spPr>
              <a:xfrm>
                <a:off x="3868692" y="3678622"/>
                <a:ext cx="455068" cy="36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50D01475-262B-44C6-A7CE-55444DF80383}"/>
                  </a:ext>
                </a:extLst>
              </p:cNvPr>
              <p:cNvCxnSpPr/>
              <p:nvPr/>
            </p:nvCxnSpPr>
            <p:spPr>
              <a:xfrm>
                <a:off x="3868692" y="3696848"/>
                <a:ext cx="483382" cy="5063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5" name="Straight Arrow Connector 174">
                <a:extLst>
                  <a:ext uri="{FF2B5EF4-FFF2-40B4-BE49-F238E27FC236}">
                    <a16:creationId xmlns:a16="http://schemas.microsoft.com/office/drawing/2014/main" id="{CE93A953-FBEF-45D9-BF3B-3BCA371D39E2}"/>
                  </a:ext>
                </a:extLst>
              </p:cNvPr>
              <p:cNvCxnSpPr/>
              <p:nvPr/>
            </p:nvCxnSpPr>
            <p:spPr>
              <a:xfrm>
                <a:off x="3859900" y="3696848"/>
                <a:ext cx="468942" cy="10068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6" name="Straight Arrow Connector 175">
                <a:extLst>
                  <a:ext uri="{FF2B5EF4-FFF2-40B4-BE49-F238E27FC236}">
                    <a16:creationId xmlns:a16="http://schemas.microsoft.com/office/drawing/2014/main" id="{E45CE5F6-3F85-42F9-A49E-74BC1D822447}"/>
                  </a:ext>
                </a:extLst>
              </p:cNvPr>
              <p:cNvCxnSpPr/>
              <p:nvPr/>
            </p:nvCxnSpPr>
            <p:spPr>
              <a:xfrm>
                <a:off x="3868692" y="3696848"/>
                <a:ext cx="455068" cy="1513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7" name="Straight Arrow Connector 176">
                <a:extLst>
                  <a:ext uri="{FF2B5EF4-FFF2-40B4-BE49-F238E27FC236}">
                    <a16:creationId xmlns:a16="http://schemas.microsoft.com/office/drawing/2014/main" id="{B4ADA61D-AC09-4064-BB57-1343265BAE16}"/>
                  </a:ext>
                </a:extLst>
              </p:cNvPr>
              <p:cNvCxnSpPr/>
              <p:nvPr/>
            </p:nvCxnSpPr>
            <p:spPr>
              <a:xfrm>
                <a:off x="3850543" y="3678622"/>
                <a:ext cx="464432" cy="1985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8" name="Straight Arrow Connector 177">
                <a:extLst>
                  <a:ext uri="{FF2B5EF4-FFF2-40B4-BE49-F238E27FC236}">
                    <a16:creationId xmlns:a16="http://schemas.microsoft.com/office/drawing/2014/main" id="{919ECB32-1A5E-4936-BCC4-37C9292A6EF6}"/>
                  </a:ext>
                </a:extLst>
              </p:cNvPr>
              <p:cNvCxnSpPr/>
              <p:nvPr/>
            </p:nvCxnSpPr>
            <p:spPr>
              <a:xfrm flipV="1">
                <a:off x="3860195" y="2591732"/>
                <a:ext cx="481219" cy="5993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9" name="Straight Arrow Connector 178">
                <a:extLst>
                  <a:ext uri="{FF2B5EF4-FFF2-40B4-BE49-F238E27FC236}">
                    <a16:creationId xmlns:a16="http://schemas.microsoft.com/office/drawing/2014/main" id="{9FBE2F19-221F-4A90-9426-305DAB79FD56}"/>
                  </a:ext>
                </a:extLst>
              </p:cNvPr>
              <p:cNvCxnSpPr/>
              <p:nvPr/>
            </p:nvCxnSpPr>
            <p:spPr>
              <a:xfrm>
                <a:off x="3850193" y="3189270"/>
                <a:ext cx="437489" cy="638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0" name="Straight Arrow Connector 179">
                <a:extLst>
                  <a:ext uri="{FF2B5EF4-FFF2-40B4-BE49-F238E27FC236}">
                    <a16:creationId xmlns:a16="http://schemas.microsoft.com/office/drawing/2014/main" id="{2189F393-E6AC-4823-835E-0464B5237374}"/>
                  </a:ext>
                </a:extLst>
              </p:cNvPr>
              <p:cNvCxnSpPr/>
              <p:nvPr/>
            </p:nvCxnSpPr>
            <p:spPr>
              <a:xfrm>
                <a:off x="3850193" y="3221212"/>
                <a:ext cx="443366" cy="493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646D10BD-26CA-423B-B906-3B55293BE914}"/>
                  </a:ext>
                </a:extLst>
              </p:cNvPr>
              <p:cNvCxnSpPr/>
              <p:nvPr/>
            </p:nvCxnSpPr>
            <p:spPr>
              <a:xfrm>
                <a:off x="3850193" y="3221212"/>
                <a:ext cx="478649" cy="9790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2" name="Straight Arrow Connector 181">
                <a:extLst>
                  <a:ext uri="{FF2B5EF4-FFF2-40B4-BE49-F238E27FC236}">
                    <a16:creationId xmlns:a16="http://schemas.microsoft.com/office/drawing/2014/main" id="{17C5EE53-9D7B-464F-B865-AEDB9196613F}"/>
                  </a:ext>
                </a:extLst>
              </p:cNvPr>
              <p:cNvCxnSpPr/>
              <p:nvPr/>
            </p:nvCxnSpPr>
            <p:spPr>
              <a:xfrm>
                <a:off x="3850543" y="3221212"/>
                <a:ext cx="472340" cy="1488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3" name="Straight Arrow Connector 182">
                <a:extLst>
                  <a:ext uri="{FF2B5EF4-FFF2-40B4-BE49-F238E27FC236}">
                    <a16:creationId xmlns:a16="http://schemas.microsoft.com/office/drawing/2014/main" id="{ED68769B-CCBF-4554-B2B0-21181AFDBD10}"/>
                  </a:ext>
                </a:extLst>
              </p:cNvPr>
              <p:cNvCxnSpPr/>
              <p:nvPr/>
            </p:nvCxnSpPr>
            <p:spPr>
              <a:xfrm>
                <a:off x="3850543" y="3190396"/>
                <a:ext cx="449746" cy="19811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4" name="Straight Arrow Connector 183">
                <a:extLst>
                  <a:ext uri="{FF2B5EF4-FFF2-40B4-BE49-F238E27FC236}">
                    <a16:creationId xmlns:a16="http://schemas.microsoft.com/office/drawing/2014/main" id="{ED8BC31C-20DA-4989-8CFE-70F4411A137F}"/>
                  </a:ext>
                </a:extLst>
              </p:cNvPr>
              <p:cNvCxnSpPr/>
              <p:nvPr/>
            </p:nvCxnSpPr>
            <p:spPr>
              <a:xfrm>
                <a:off x="3870644" y="3221859"/>
                <a:ext cx="481430" cy="244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5" name="Straight Arrow Connector 184">
                <a:extLst>
                  <a:ext uri="{FF2B5EF4-FFF2-40B4-BE49-F238E27FC236}">
                    <a16:creationId xmlns:a16="http://schemas.microsoft.com/office/drawing/2014/main" id="{D5E5ED38-BA4A-42C8-8C34-D789E0EF264F}"/>
                  </a:ext>
                </a:extLst>
              </p:cNvPr>
              <p:cNvCxnSpPr/>
              <p:nvPr/>
            </p:nvCxnSpPr>
            <p:spPr>
              <a:xfrm>
                <a:off x="3870644" y="2547160"/>
                <a:ext cx="429645" cy="802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6" name="Straight Arrow Connector 185">
                <a:extLst>
                  <a:ext uri="{FF2B5EF4-FFF2-40B4-BE49-F238E27FC236}">
                    <a16:creationId xmlns:a16="http://schemas.microsoft.com/office/drawing/2014/main" id="{A3678047-E02E-40C4-A2F0-03602814875B}"/>
                  </a:ext>
                </a:extLst>
              </p:cNvPr>
              <p:cNvCxnSpPr/>
              <p:nvPr/>
            </p:nvCxnSpPr>
            <p:spPr>
              <a:xfrm>
                <a:off x="3879436" y="2547160"/>
                <a:ext cx="435539" cy="7059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7" name="Straight Arrow Connector 186">
                <a:extLst>
                  <a:ext uri="{FF2B5EF4-FFF2-40B4-BE49-F238E27FC236}">
                    <a16:creationId xmlns:a16="http://schemas.microsoft.com/office/drawing/2014/main" id="{E8B16379-933B-4395-957C-27091D6D323D}"/>
                  </a:ext>
                </a:extLst>
              </p:cNvPr>
              <p:cNvCxnSpPr/>
              <p:nvPr/>
            </p:nvCxnSpPr>
            <p:spPr>
              <a:xfrm>
                <a:off x="3870644" y="2547160"/>
                <a:ext cx="438552" cy="11743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8" name="Straight Arrow Connector 187">
                <a:extLst>
                  <a:ext uri="{FF2B5EF4-FFF2-40B4-BE49-F238E27FC236}">
                    <a16:creationId xmlns:a16="http://schemas.microsoft.com/office/drawing/2014/main" id="{BAC8B27A-81BF-41C1-BA13-769F5F1F33DA}"/>
                  </a:ext>
                </a:extLst>
              </p:cNvPr>
              <p:cNvCxnSpPr/>
              <p:nvPr/>
            </p:nvCxnSpPr>
            <p:spPr>
              <a:xfrm>
                <a:off x="3864990" y="2547160"/>
                <a:ext cx="456860" cy="16595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9" name="Straight Arrow Connector 188">
                <a:extLst>
                  <a:ext uri="{FF2B5EF4-FFF2-40B4-BE49-F238E27FC236}">
                    <a16:creationId xmlns:a16="http://schemas.microsoft.com/office/drawing/2014/main" id="{73E9303E-1569-46BB-B554-A88DDE916F40}"/>
                  </a:ext>
                </a:extLst>
              </p:cNvPr>
              <p:cNvCxnSpPr/>
              <p:nvPr/>
            </p:nvCxnSpPr>
            <p:spPr>
              <a:xfrm>
                <a:off x="3864990" y="2547160"/>
                <a:ext cx="433465" cy="21628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0" name="Straight Arrow Connector 189">
                <a:extLst>
                  <a:ext uri="{FF2B5EF4-FFF2-40B4-BE49-F238E27FC236}">
                    <a16:creationId xmlns:a16="http://schemas.microsoft.com/office/drawing/2014/main" id="{C63F2BC4-5B48-44A2-A633-5B5A344A34C0}"/>
                  </a:ext>
                </a:extLst>
              </p:cNvPr>
              <p:cNvCxnSpPr/>
              <p:nvPr/>
            </p:nvCxnSpPr>
            <p:spPr>
              <a:xfrm>
                <a:off x="3860195" y="2547160"/>
                <a:ext cx="450911" cy="26243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1" name="Straight Arrow Connector 190">
                <a:extLst>
                  <a:ext uri="{FF2B5EF4-FFF2-40B4-BE49-F238E27FC236}">
                    <a16:creationId xmlns:a16="http://schemas.microsoft.com/office/drawing/2014/main" id="{8613F539-5A66-402A-AF33-E26EFBD33182}"/>
                  </a:ext>
                </a:extLst>
              </p:cNvPr>
              <p:cNvCxnSpPr/>
              <p:nvPr/>
            </p:nvCxnSpPr>
            <p:spPr>
              <a:xfrm>
                <a:off x="3854173" y="2488044"/>
                <a:ext cx="435539" cy="31757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C2708E80-C732-4ED7-8473-89BABFE2268A}"/>
                </a:ext>
              </a:extLst>
            </p:cNvPr>
            <p:cNvGrpSpPr/>
            <p:nvPr/>
          </p:nvGrpSpPr>
          <p:grpSpPr>
            <a:xfrm>
              <a:off x="5382937" y="2464604"/>
              <a:ext cx="897052" cy="3400633"/>
              <a:chOff x="3850193" y="2488044"/>
              <a:chExt cx="501881" cy="3400633"/>
            </a:xfrm>
          </p:grpSpPr>
          <p:cxnSp>
            <p:nvCxnSpPr>
              <p:cNvPr id="110" name="Straight Arrow Connector 109">
                <a:extLst>
                  <a:ext uri="{FF2B5EF4-FFF2-40B4-BE49-F238E27FC236}">
                    <a16:creationId xmlns:a16="http://schemas.microsoft.com/office/drawing/2014/main" id="{978DA855-9FD7-4A20-886F-F6B41ED34324}"/>
                  </a:ext>
                </a:extLst>
              </p:cNvPr>
              <p:cNvCxnSpPr/>
              <p:nvPr/>
            </p:nvCxnSpPr>
            <p:spPr>
              <a:xfrm flipV="1">
                <a:off x="3870653" y="2627361"/>
                <a:ext cx="427802" cy="32335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5FE16356-B7EE-44FB-913E-B6F43DAC855D}"/>
                  </a:ext>
                </a:extLst>
              </p:cNvPr>
              <p:cNvCxnSpPr/>
              <p:nvPr/>
            </p:nvCxnSpPr>
            <p:spPr>
              <a:xfrm flipV="1">
                <a:off x="3870653" y="3147646"/>
                <a:ext cx="453107" cy="27403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323BD6DC-5590-4C91-987F-970DF9672E5E}"/>
                  </a:ext>
                </a:extLst>
              </p:cNvPr>
              <p:cNvCxnSpPr/>
              <p:nvPr/>
            </p:nvCxnSpPr>
            <p:spPr>
              <a:xfrm flipV="1">
                <a:off x="3870653" y="3639786"/>
                <a:ext cx="453107" cy="2221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68215452-A658-4CDB-A97C-E2FBA1339BFD}"/>
                  </a:ext>
                </a:extLst>
              </p:cNvPr>
              <p:cNvCxnSpPr/>
              <p:nvPr/>
            </p:nvCxnSpPr>
            <p:spPr>
              <a:xfrm flipV="1">
                <a:off x="3886166" y="4166772"/>
                <a:ext cx="437594" cy="16913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2B5C5C38-5651-47BE-B14A-E741AB5A2A28}"/>
                  </a:ext>
                </a:extLst>
              </p:cNvPr>
              <p:cNvCxnSpPr/>
              <p:nvPr/>
            </p:nvCxnSpPr>
            <p:spPr>
              <a:xfrm flipV="1">
                <a:off x="3860195" y="4649708"/>
                <a:ext cx="454780" cy="12389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38E47867-82E2-45E4-87C8-833E44F73FB1}"/>
                  </a:ext>
                </a:extLst>
              </p:cNvPr>
              <p:cNvCxnSpPr/>
              <p:nvPr/>
            </p:nvCxnSpPr>
            <p:spPr>
              <a:xfrm flipV="1">
                <a:off x="3850193" y="5143505"/>
                <a:ext cx="464782" cy="745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A203671F-484D-4C1B-B771-8ADD3F5E811C}"/>
                  </a:ext>
                </a:extLst>
              </p:cNvPr>
              <p:cNvCxnSpPr/>
              <p:nvPr/>
            </p:nvCxnSpPr>
            <p:spPr>
              <a:xfrm flipV="1">
                <a:off x="3870644" y="5663827"/>
                <a:ext cx="453116" cy="224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a:extLst>
                  <a:ext uri="{FF2B5EF4-FFF2-40B4-BE49-F238E27FC236}">
                    <a16:creationId xmlns:a16="http://schemas.microsoft.com/office/drawing/2014/main" id="{A6595D80-C6FF-4C1C-A907-2E86730BA4AC}"/>
                  </a:ext>
                </a:extLst>
              </p:cNvPr>
              <p:cNvCxnSpPr/>
              <p:nvPr/>
            </p:nvCxnSpPr>
            <p:spPr>
              <a:xfrm>
                <a:off x="3855965" y="5139453"/>
                <a:ext cx="496109" cy="524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B8FD16CA-70F5-4F26-A61A-B9944E562E3B}"/>
                  </a:ext>
                </a:extLst>
              </p:cNvPr>
              <p:cNvCxnSpPr/>
              <p:nvPr/>
            </p:nvCxnSpPr>
            <p:spPr>
              <a:xfrm flipV="1">
                <a:off x="3864990" y="5143500"/>
                <a:ext cx="458770" cy="6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549A271C-80A2-451A-9475-C2D9ACF2D710}"/>
                  </a:ext>
                </a:extLst>
              </p:cNvPr>
              <p:cNvCxnSpPr/>
              <p:nvPr/>
            </p:nvCxnSpPr>
            <p:spPr>
              <a:xfrm flipV="1">
                <a:off x="3855965" y="4669007"/>
                <a:ext cx="437594" cy="470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7F84CA54-949F-4107-8C7E-CAF42716307F}"/>
                  </a:ext>
                </a:extLst>
              </p:cNvPr>
              <p:cNvCxnSpPr/>
              <p:nvPr/>
            </p:nvCxnSpPr>
            <p:spPr>
              <a:xfrm flipV="1">
                <a:off x="3868692" y="4166775"/>
                <a:ext cx="424867" cy="9544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147C4703-34FB-44AE-9762-6ECB3F69D052}"/>
                  </a:ext>
                </a:extLst>
              </p:cNvPr>
              <p:cNvCxnSpPr/>
              <p:nvPr/>
            </p:nvCxnSpPr>
            <p:spPr>
              <a:xfrm flipV="1">
                <a:off x="3879436" y="3678625"/>
                <a:ext cx="435539" cy="14608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3A3CA6E7-342C-4475-915C-96CC3236CFBD}"/>
                  </a:ext>
                </a:extLst>
              </p:cNvPr>
              <p:cNvCxnSpPr/>
              <p:nvPr/>
            </p:nvCxnSpPr>
            <p:spPr>
              <a:xfrm flipV="1">
                <a:off x="3860195" y="3147646"/>
                <a:ext cx="454780" cy="1970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2943EEB5-F46D-4F2D-ABD3-BA3A8B366FAF}"/>
                  </a:ext>
                </a:extLst>
              </p:cNvPr>
              <p:cNvCxnSpPr/>
              <p:nvPr/>
            </p:nvCxnSpPr>
            <p:spPr>
              <a:xfrm flipV="1">
                <a:off x="3850543" y="2627361"/>
                <a:ext cx="449746" cy="2512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64D2767F-97C3-4568-815D-AA113B41F708}"/>
                  </a:ext>
                </a:extLst>
              </p:cNvPr>
              <p:cNvCxnSpPr/>
              <p:nvPr/>
            </p:nvCxnSpPr>
            <p:spPr>
              <a:xfrm flipV="1">
                <a:off x="3870653" y="2624548"/>
                <a:ext cx="444322" cy="1756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88DAA81F-7044-4089-AF8F-CB381E55EA11}"/>
                  </a:ext>
                </a:extLst>
              </p:cNvPr>
              <p:cNvCxnSpPr/>
              <p:nvPr/>
            </p:nvCxnSpPr>
            <p:spPr>
              <a:xfrm flipV="1">
                <a:off x="3855965" y="3253158"/>
                <a:ext cx="459010" cy="11283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065F0E9D-7165-430A-A056-9946A24A9304}"/>
                  </a:ext>
                </a:extLst>
              </p:cNvPr>
              <p:cNvCxnSpPr/>
              <p:nvPr/>
            </p:nvCxnSpPr>
            <p:spPr>
              <a:xfrm flipV="1">
                <a:off x="3870644" y="4166775"/>
                <a:ext cx="453116" cy="2246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FBA73B96-20A1-4CF6-AD7D-54617B1D7654}"/>
                  </a:ext>
                </a:extLst>
              </p:cNvPr>
              <p:cNvCxnSpPr/>
              <p:nvPr/>
            </p:nvCxnSpPr>
            <p:spPr>
              <a:xfrm>
                <a:off x="3859900" y="4422721"/>
                <a:ext cx="455068" cy="318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B8E07901-FEDF-4B30-BCCD-4FBBDA430FA4}"/>
                  </a:ext>
                </a:extLst>
              </p:cNvPr>
              <p:cNvCxnSpPr/>
              <p:nvPr/>
            </p:nvCxnSpPr>
            <p:spPr>
              <a:xfrm>
                <a:off x="3879436" y="4422721"/>
                <a:ext cx="444324" cy="782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B3A14D2F-BA41-4CB1-8F9B-2B70BB83DEDC}"/>
                  </a:ext>
                </a:extLst>
              </p:cNvPr>
              <p:cNvCxnSpPr/>
              <p:nvPr/>
            </p:nvCxnSpPr>
            <p:spPr>
              <a:xfrm>
                <a:off x="3879436" y="4409037"/>
                <a:ext cx="444324" cy="12547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E2370048-4984-46FA-9B57-9C216AF946CE}"/>
                  </a:ext>
                </a:extLst>
              </p:cNvPr>
              <p:cNvCxnSpPr/>
              <p:nvPr/>
            </p:nvCxnSpPr>
            <p:spPr>
              <a:xfrm flipV="1">
                <a:off x="3864990" y="2627361"/>
                <a:ext cx="435299" cy="1051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80036BD3-C785-475A-9123-03411C59D100}"/>
                  </a:ext>
                </a:extLst>
              </p:cNvPr>
              <p:cNvCxnSpPr/>
              <p:nvPr/>
            </p:nvCxnSpPr>
            <p:spPr>
              <a:xfrm flipV="1">
                <a:off x="3850543" y="3190396"/>
                <a:ext cx="473217" cy="488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858C5272-E9C5-4BB0-99A6-1B17C69F4C26}"/>
                  </a:ext>
                </a:extLst>
              </p:cNvPr>
              <p:cNvCxnSpPr/>
              <p:nvPr/>
            </p:nvCxnSpPr>
            <p:spPr>
              <a:xfrm>
                <a:off x="3868692" y="3678622"/>
                <a:ext cx="455068" cy="36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736C384D-B3D7-43FD-AE8B-E7B48E4BF449}"/>
                  </a:ext>
                </a:extLst>
              </p:cNvPr>
              <p:cNvCxnSpPr/>
              <p:nvPr/>
            </p:nvCxnSpPr>
            <p:spPr>
              <a:xfrm>
                <a:off x="3868692" y="3696848"/>
                <a:ext cx="483382" cy="5063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065BBB68-8B1A-42D2-8139-3C6D6EA3F04C}"/>
                  </a:ext>
                </a:extLst>
              </p:cNvPr>
              <p:cNvCxnSpPr/>
              <p:nvPr/>
            </p:nvCxnSpPr>
            <p:spPr>
              <a:xfrm>
                <a:off x="3859900" y="3696848"/>
                <a:ext cx="468942" cy="10068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3EA9CD3-BD3E-425A-AAE1-8BBC225C01F5}"/>
                  </a:ext>
                </a:extLst>
              </p:cNvPr>
              <p:cNvCxnSpPr/>
              <p:nvPr/>
            </p:nvCxnSpPr>
            <p:spPr>
              <a:xfrm>
                <a:off x="3868692" y="3696848"/>
                <a:ext cx="455068" cy="1513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485B65F8-D0AB-42D2-8C12-FA8F35C019A6}"/>
                  </a:ext>
                </a:extLst>
              </p:cNvPr>
              <p:cNvCxnSpPr/>
              <p:nvPr/>
            </p:nvCxnSpPr>
            <p:spPr>
              <a:xfrm>
                <a:off x="3850543" y="3678622"/>
                <a:ext cx="464432" cy="1985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A8619B04-8237-4039-B6D4-7EA07AD228C1}"/>
                  </a:ext>
                </a:extLst>
              </p:cNvPr>
              <p:cNvCxnSpPr/>
              <p:nvPr/>
            </p:nvCxnSpPr>
            <p:spPr>
              <a:xfrm flipV="1">
                <a:off x="3860195" y="2591732"/>
                <a:ext cx="481219" cy="5993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EE452E1F-ACC6-4846-BAF4-BF8CB1E4C1F5}"/>
                  </a:ext>
                </a:extLst>
              </p:cNvPr>
              <p:cNvCxnSpPr/>
              <p:nvPr/>
            </p:nvCxnSpPr>
            <p:spPr>
              <a:xfrm>
                <a:off x="3850193" y="3189270"/>
                <a:ext cx="437489" cy="638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E68712F6-F402-46AB-A9A2-7D5F89049F64}"/>
                  </a:ext>
                </a:extLst>
              </p:cNvPr>
              <p:cNvCxnSpPr/>
              <p:nvPr/>
            </p:nvCxnSpPr>
            <p:spPr>
              <a:xfrm>
                <a:off x="3850193" y="3221212"/>
                <a:ext cx="443366" cy="493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FE49F452-2944-4704-B156-AA61F515EDD9}"/>
                  </a:ext>
                </a:extLst>
              </p:cNvPr>
              <p:cNvCxnSpPr/>
              <p:nvPr/>
            </p:nvCxnSpPr>
            <p:spPr>
              <a:xfrm>
                <a:off x="3850193" y="3221212"/>
                <a:ext cx="478649" cy="9790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FD4FE288-C5D1-4489-968D-6BD0A0C5A2FC}"/>
                  </a:ext>
                </a:extLst>
              </p:cNvPr>
              <p:cNvCxnSpPr/>
              <p:nvPr/>
            </p:nvCxnSpPr>
            <p:spPr>
              <a:xfrm>
                <a:off x="3850543" y="3221212"/>
                <a:ext cx="472340" cy="1488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AD249BE6-922D-4779-93AA-E5A5D98739C3}"/>
                  </a:ext>
                </a:extLst>
              </p:cNvPr>
              <p:cNvCxnSpPr/>
              <p:nvPr/>
            </p:nvCxnSpPr>
            <p:spPr>
              <a:xfrm>
                <a:off x="3850543" y="3190396"/>
                <a:ext cx="449746" cy="19811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82E60BBF-5042-4C0B-881D-24818CA6F698}"/>
                  </a:ext>
                </a:extLst>
              </p:cNvPr>
              <p:cNvCxnSpPr/>
              <p:nvPr/>
            </p:nvCxnSpPr>
            <p:spPr>
              <a:xfrm>
                <a:off x="3870644" y="3221859"/>
                <a:ext cx="481430" cy="244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BC191C76-B88E-47E9-A9B1-DA13828B8B8C}"/>
                  </a:ext>
                </a:extLst>
              </p:cNvPr>
              <p:cNvCxnSpPr/>
              <p:nvPr/>
            </p:nvCxnSpPr>
            <p:spPr>
              <a:xfrm>
                <a:off x="3870644" y="2547160"/>
                <a:ext cx="429645" cy="802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70CFEA85-8538-4303-B352-9E21FA9E2946}"/>
                  </a:ext>
                </a:extLst>
              </p:cNvPr>
              <p:cNvCxnSpPr/>
              <p:nvPr/>
            </p:nvCxnSpPr>
            <p:spPr>
              <a:xfrm>
                <a:off x="3879436" y="2547160"/>
                <a:ext cx="435539" cy="7059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EB5D12F2-ADE7-41A4-8642-E3A10F7AD515}"/>
                  </a:ext>
                </a:extLst>
              </p:cNvPr>
              <p:cNvCxnSpPr/>
              <p:nvPr/>
            </p:nvCxnSpPr>
            <p:spPr>
              <a:xfrm>
                <a:off x="3870644" y="2547160"/>
                <a:ext cx="438552" cy="11743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E55D47CB-7044-4F4E-918D-75B40D5018DC}"/>
                  </a:ext>
                </a:extLst>
              </p:cNvPr>
              <p:cNvCxnSpPr/>
              <p:nvPr/>
            </p:nvCxnSpPr>
            <p:spPr>
              <a:xfrm>
                <a:off x="3864990" y="2547160"/>
                <a:ext cx="456860" cy="16595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A2B10DD1-F9FF-498E-A214-146C6C7993E6}"/>
                  </a:ext>
                </a:extLst>
              </p:cNvPr>
              <p:cNvCxnSpPr/>
              <p:nvPr/>
            </p:nvCxnSpPr>
            <p:spPr>
              <a:xfrm>
                <a:off x="3864990" y="2547160"/>
                <a:ext cx="433465" cy="21628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D2313BD9-2507-43A5-9C86-E515423CCAA8}"/>
                  </a:ext>
                </a:extLst>
              </p:cNvPr>
              <p:cNvCxnSpPr/>
              <p:nvPr/>
            </p:nvCxnSpPr>
            <p:spPr>
              <a:xfrm>
                <a:off x="3860195" y="2547160"/>
                <a:ext cx="450911" cy="26243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0" name="Straight Arrow Connector 149">
                <a:extLst>
                  <a:ext uri="{FF2B5EF4-FFF2-40B4-BE49-F238E27FC236}">
                    <a16:creationId xmlns:a16="http://schemas.microsoft.com/office/drawing/2014/main" id="{4A82B626-8B56-4E70-857D-68ABE24779AC}"/>
                  </a:ext>
                </a:extLst>
              </p:cNvPr>
              <p:cNvCxnSpPr/>
              <p:nvPr/>
            </p:nvCxnSpPr>
            <p:spPr>
              <a:xfrm>
                <a:off x="3854173" y="2488044"/>
                <a:ext cx="435539" cy="31757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8BD5DDB7-E767-4127-801C-A01EF95162C3}"/>
                </a:ext>
              </a:extLst>
            </p:cNvPr>
            <p:cNvGrpSpPr/>
            <p:nvPr/>
          </p:nvGrpSpPr>
          <p:grpSpPr>
            <a:xfrm>
              <a:off x="7091515" y="2444688"/>
              <a:ext cx="897052" cy="3400633"/>
              <a:chOff x="3850193" y="2488044"/>
              <a:chExt cx="501881" cy="3400633"/>
            </a:xfrm>
          </p:grpSpPr>
          <p:cxnSp>
            <p:nvCxnSpPr>
              <p:cNvPr id="69" name="Straight Arrow Connector 68">
                <a:extLst>
                  <a:ext uri="{FF2B5EF4-FFF2-40B4-BE49-F238E27FC236}">
                    <a16:creationId xmlns:a16="http://schemas.microsoft.com/office/drawing/2014/main" id="{E19F7714-7690-4979-91CE-C08C0117D858}"/>
                  </a:ext>
                </a:extLst>
              </p:cNvPr>
              <p:cNvCxnSpPr/>
              <p:nvPr/>
            </p:nvCxnSpPr>
            <p:spPr>
              <a:xfrm flipV="1">
                <a:off x="3870653" y="2627361"/>
                <a:ext cx="427802" cy="32335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168FB68C-EE62-4B6B-A7E4-46F52DA4D01A}"/>
                  </a:ext>
                </a:extLst>
              </p:cNvPr>
              <p:cNvCxnSpPr/>
              <p:nvPr/>
            </p:nvCxnSpPr>
            <p:spPr>
              <a:xfrm flipV="1">
                <a:off x="3870653" y="3147646"/>
                <a:ext cx="453107" cy="27403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919D18E4-3035-46A5-9123-C4342363F645}"/>
                  </a:ext>
                </a:extLst>
              </p:cNvPr>
              <p:cNvCxnSpPr/>
              <p:nvPr/>
            </p:nvCxnSpPr>
            <p:spPr>
              <a:xfrm flipV="1">
                <a:off x="3870653" y="3639786"/>
                <a:ext cx="453107" cy="2221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FADBB29E-A8FF-44AA-BF3A-8DC43418E747}"/>
                  </a:ext>
                </a:extLst>
              </p:cNvPr>
              <p:cNvCxnSpPr/>
              <p:nvPr/>
            </p:nvCxnSpPr>
            <p:spPr>
              <a:xfrm flipV="1">
                <a:off x="3886166" y="4166772"/>
                <a:ext cx="437594" cy="16913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6A6B53A6-A2E7-452F-B72C-F6657815FDDD}"/>
                  </a:ext>
                </a:extLst>
              </p:cNvPr>
              <p:cNvCxnSpPr/>
              <p:nvPr/>
            </p:nvCxnSpPr>
            <p:spPr>
              <a:xfrm flipV="1">
                <a:off x="3860195" y="4649708"/>
                <a:ext cx="454780" cy="12389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AC382C8-8634-48A0-9743-19092FE2A973}"/>
                  </a:ext>
                </a:extLst>
              </p:cNvPr>
              <p:cNvCxnSpPr/>
              <p:nvPr/>
            </p:nvCxnSpPr>
            <p:spPr>
              <a:xfrm flipV="1">
                <a:off x="3850193" y="5143505"/>
                <a:ext cx="464782" cy="745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D00654AD-FA63-481E-A798-136321958293}"/>
                  </a:ext>
                </a:extLst>
              </p:cNvPr>
              <p:cNvCxnSpPr/>
              <p:nvPr/>
            </p:nvCxnSpPr>
            <p:spPr>
              <a:xfrm flipV="1">
                <a:off x="3870644" y="5663827"/>
                <a:ext cx="453116" cy="224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5FDC3CCB-8735-42C9-8582-A891920FFFF4}"/>
                  </a:ext>
                </a:extLst>
              </p:cNvPr>
              <p:cNvCxnSpPr/>
              <p:nvPr/>
            </p:nvCxnSpPr>
            <p:spPr>
              <a:xfrm>
                <a:off x="3855965" y="5139453"/>
                <a:ext cx="496109" cy="524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842D7B8-54F5-4B03-A738-F1CDF028CB8B}"/>
                  </a:ext>
                </a:extLst>
              </p:cNvPr>
              <p:cNvCxnSpPr/>
              <p:nvPr/>
            </p:nvCxnSpPr>
            <p:spPr>
              <a:xfrm flipV="1">
                <a:off x="3864990" y="5143500"/>
                <a:ext cx="458770" cy="6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01A3B834-C728-4CA8-A720-D57640DDDBC8}"/>
                  </a:ext>
                </a:extLst>
              </p:cNvPr>
              <p:cNvCxnSpPr/>
              <p:nvPr/>
            </p:nvCxnSpPr>
            <p:spPr>
              <a:xfrm flipV="1">
                <a:off x="3855965" y="4669007"/>
                <a:ext cx="437594" cy="470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4B2F70B2-B3D8-44DA-BC3F-700ECA544D80}"/>
                  </a:ext>
                </a:extLst>
              </p:cNvPr>
              <p:cNvCxnSpPr/>
              <p:nvPr/>
            </p:nvCxnSpPr>
            <p:spPr>
              <a:xfrm flipV="1">
                <a:off x="3868692" y="4166775"/>
                <a:ext cx="424867" cy="9544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49365F86-A16C-49C6-B8D2-3ED093E6F6DD}"/>
                  </a:ext>
                </a:extLst>
              </p:cNvPr>
              <p:cNvCxnSpPr/>
              <p:nvPr/>
            </p:nvCxnSpPr>
            <p:spPr>
              <a:xfrm flipV="1">
                <a:off x="3879436" y="3678625"/>
                <a:ext cx="435539" cy="14608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83D1F3DE-B279-4873-9BB7-E90A768E1E3C}"/>
                  </a:ext>
                </a:extLst>
              </p:cNvPr>
              <p:cNvCxnSpPr/>
              <p:nvPr/>
            </p:nvCxnSpPr>
            <p:spPr>
              <a:xfrm flipV="1">
                <a:off x="3860195" y="3147646"/>
                <a:ext cx="454780" cy="1970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11D954A1-B3B0-456E-8D39-9036A693AFAB}"/>
                  </a:ext>
                </a:extLst>
              </p:cNvPr>
              <p:cNvCxnSpPr/>
              <p:nvPr/>
            </p:nvCxnSpPr>
            <p:spPr>
              <a:xfrm flipV="1">
                <a:off x="3850543" y="2627361"/>
                <a:ext cx="449746" cy="2512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F2D9F9C7-3AF4-4F0D-B5E9-201FCA2EEFC6}"/>
                  </a:ext>
                </a:extLst>
              </p:cNvPr>
              <p:cNvCxnSpPr/>
              <p:nvPr/>
            </p:nvCxnSpPr>
            <p:spPr>
              <a:xfrm flipV="1">
                <a:off x="3870653" y="2624548"/>
                <a:ext cx="444322" cy="1756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89AB45E3-43E3-48A6-9103-0D47FC7FCF39}"/>
                  </a:ext>
                </a:extLst>
              </p:cNvPr>
              <p:cNvCxnSpPr/>
              <p:nvPr/>
            </p:nvCxnSpPr>
            <p:spPr>
              <a:xfrm flipV="1">
                <a:off x="3855965" y="3253158"/>
                <a:ext cx="459010" cy="11283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4A411E79-CC73-467C-BB46-137C9CC7E2F2}"/>
                  </a:ext>
                </a:extLst>
              </p:cNvPr>
              <p:cNvCxnSpPr/>
              <p:nvPr/>
            </p:nvCxnSpPr>
            <p:spPr>
              <a:xfrm flipV="1">
                <a:off x="3870644" y="4166775"/>
                <a:ext cx="453116" cy="2246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78E92726-10BB-43F1-9D52-521FE5DA862D}"/>
                  </a:ext>
                </a:extLst>
              </p:cNvPr>
              <p:cNvCxnSpPr/>
              <p:nvPr/>
            </p:nvCxnSpPr>
            <p:spPr>
              <a:xfrm>
                <a:off x="3859900" y="4422721"/>
                <a:ext cx="455068" cy="318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337B69BA-7A53-475E-83E0-8D106DE19148}"/>
                  </a:ext>
                </a:extLst>
              </p:cNvPr>
              <p:cNvCxnSpPr/>
              <p:nvPr/>
            </p:nvCxnSpPr>
            <p:spPr>
              <a:xfrm>
                <a:off x="3879436" y="4422721"/>
                <a:ext cx="444324" cy="782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C95A952B-8252-4170-B568-114369639ACD}"/>
                  </a:ext>
                </a:extLst>
              </p:cNvPr>
              <p:cNvCxnSpPr/>
              <p:nvPr/>
            </p:nvCxnSpPr>
            <p:spPr>
              <a:xfrm>
                <a:off x="3879436" y="4409037"/>
                <a:ext cx="444324" cy="12547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8082C3A1-8FE5-45B1-AF05-9192D0FE6749}"/>
                  </a:ext>
                </a:extLst>
              </p:cNvPr>
              <p:cNvCxnSpPr/>
              <p:nvPr/>
            </p:nvCxnSpPr>
            <p:spPr>
              <a:xfrm flipV="1">
                <a:off x="3864990" y="2627361"/>
                <a:ext cx="435299" cy="1051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25B8744F-EC2B-4F15-B895-18D505183C7E}"/>
                  </a:ext>
                </a:extLst>
              </p:cNvPr>
              <p:cNvCxnSpPr/>
              <p:nvPr/>
            </p:nvCxnSpPr>
            <p:spPr>
              <a:xfrm flipV="1">
                <a:off x="3850543" y="3190396"/>
                <a:ext cx="473217" cy="488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87591C4C-D8BB-4ED5-92DA-C0F4E7B3E868}"/>
                  </a:ext>
                </a:extLst>
              </p:cNvPr>
              <p:cNvCxnSpPr/>
              <p:nvPr/>
            </p:nvCxnSpPr>
            <p:spPr>
              <a:xfrm>
                <a:off x="3868692" y="3678622"/>
                <a:ext cx="455068" cy="36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9645CA11-BA82-4D72-9969-E03A93D0A9D6}"/>
                  </a:ext>
                </a:extLst>
              </p:cNvPr>
              <p:cNvCxnSpPr/>
              <p:nvPr/>
            </p:nvCxnSpPr>
            <p:spPr>
              <a:xfrm>
                <a:off x="3868692" y="3696848"/>
                <a:ext cx="483382" cy="5063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DE0643C5-224C-4AA5-BD4C-DDCA4E5026AB}"/>
                  </a:ext>
                </a:extLst>
              </p:cNvPr>
              <p:cNvCxnSpPr/>
              <p:nvPr/>
            </p:nvCxnSpPr>
            <p:spPr>
              <a:xfrm>
                <a:off x="3859900" y="3696848"/>
                <a:ext cx="468942" cy="10068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1EE4859D-D73B-4C7A-9A1C-2FE4FA53316C}"/>
                  </a:ext>
                </a:extLst>
              </p:cNvPr>
              <p:cNvCxnSpPr/>
              <p:nvPr/>
            </p:nvCxnSpPr>
            <p:spPr>
              <a:xfrm>
                <a:off x="3868692" y="3696848"/>
                <a:ext cx="455068" cy="1513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C7BC4109-9A2C-45F0-9DD8-C8FD1A745EC6}"/>
                  </a:ext>
                </a:extLst>
              </p:cNvPr>
              <p:cNvCxnSpPr/>
              <p:nvPr/>
            </p:nvCxnSpPr>
            <p:spPr>
              <a:xfrm>
                <a:off x="3850543" y="3678622"/>
                <a:ext cx="464432" cy="1985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49838F46-D1B2-4DBC-89C8-A38F7F007F17}"/>
                  </a:ext>
                </a:extLst>
              </p:cNvPr>
              <p:cNvCxnSpPr/>
              <p:nvPr/>
            </p:nvCxnSpPr>
            <p:spPr>
              <a:xfrm flipV="1">
                <a:off x="3860195" y="2591732"/>
                <a:ext cx="481219" cy="5993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1E5709A8-B399-44BD-8AEA-6D964D663A73}"/>
                  </a:ext>
                </a:extLst>
              </p:cNvPr>
              <p:cNvCxnSpPr/>
              <p:nvPr/>
            </p:nvCxnSpPr>
            <p:spPr>
              <a:xfrm>
                <a:off x="3850193" y="3189270"/>
                <a:ext cx="437489" cy="638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13239232-EE36-4742-9DF7-E3F5D3C69F67}"/>
                  </a:ext>
                </a:extLst>
              </p:cNvPr>
              <p:cNvCxnSpPr/>
              <p:nvPr/>
            </p:nvCxnSpPr>
            <p:spPr>
              <a:xfrm>
                <a:off x="3850193" y="3221212"/>
                <a:ext cx="443366" cy="493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CA9950EA-066A-4F54-8D5B-E50BA327BEA2}"/>
                  </a:ext>
                </a:extLst>
              </p:cNvPr>
              <p:cNvCxnSpPr/>
              <p:nvPr/>
            </p:nvCxnSpPr>
            <p:spPr>
              <a:xfrm>
                <a:off x="3850193" y="3221212"/>
                <a:ext cx="478649" cy="9790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C639D5F7-904D-41B8-A71D-075804590F47}"/>
                  </a:ext>
                </a:extLst>
              </p:cNvPr>
              <p:cNvCxnSpPr/>
              <p:nvPr/>
            </p:nvCxnSpPr>
            <p:spPr>
              <a:xfrm>
                <a:off x="3850543" y="3221212"/>
                <a:ext cx="472340" cy="1488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E3240D46-554F-4B7D-80C8-0DC3518707BB}"/>
                  </a:ext>
                </a:extLst>
              </p:cNvPr>
              <p:cNvCxnSpPr/>
              <p:nvPr/>
            </p:nvCxnSpPr>
            <p:spPr>
              <a:xfrm>
                <a:off x="3850543" y="3190396"/>
                <a:ext cx="449746" cy="19811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DA7E32D3-BFE4-4CD0-9390-2427F609BE16}"/>
                  </a:ext>
                </a:extLst>
              </p:cNvPr>
              <p:cNvCxnSpPr/>
              <p:nvPr/>
            </p:nvCxnSpPr>
            <p:spPr>
              <a:xfrm>
                <a:off x="3870644" y="3221859"/>
                <a:ext cx="481430" cy="244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635834E2-1CAA-4EDB-89D7-CE350FB8BC77}"/>
                  </a:ext>
                </a:extLst>
              </p:cNvPr>
              <p:cNvCxnSpPr/>
              <p:nvPr/>
            </p:nvCxnSpPr>
            <p:spPr>
              <a:xfrm>
                <a:off x="3870644" y="2547160"/>
                <a:ext cx="429645" cy="802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2A285555-67AB-4BBF-8808-A9CE20BAAB1B}"/>
                  </a:ext>
                </a:extLst>
              </p:cNvPr>
              <p:cNvCxnSpPr/>
              <p:nvPr/>
            </p:nvCxnSpPr>
            <p:spPr>
              <a:xfrm>
                <a:off x="3879436" y="2547160"/>
                <a:ext cx="435539" cy="7059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29C8746A-A756-46D3-8FD3-8E3ABAF1D0EA}"/>
                  </a:ext>
                </a:extLst>
              </p:cNvPr>
              <p:cNvCxnSpPr/>
              <p:nvPr/>
            </p:nvCxnSpPr>
            <p:spPr>
              <a:xfrm>
                <a:off x="3870644" y="2547160"/>
                <a:ext cx="438552" cy="11743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F6C0C460-6CA0-4C09-B353-D3EAA86D0D55}"/>
                  </a:ext>
                </a:extLst>
              </p:cNvPr>
              <p:cNvCxnSpPr/>
              <p:nvPr/>
            </p:nvCxnSpPr>
            <p:spPr>
              <a:xfrm>
                <a:off x="3864990" y="2547160"/>
                <a:ext cx="456860" cy="16595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5090F0DD-40CF-4249-8BE2-4258CB46787B}"/>
                  </a:ext>
                </a:extLst>
              </p:cNvPr>
              <p:cNvCxnSpPr/>
              <p:nvPr/>
            </p:nvCxnSpPr>
            <p:spPr>
              <a:xfrm>
                <a:off x="3864990" y="2547160"/>
                <a:ext cx="433465" cy="21628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02CCBDB5-D55D-4216-AF69-C99434C06287}"/>
                  </a:ext>
                </a:extLst>
              </p:cNvPr>
              <p:cNvCxnSpPr/>
              <p:nvPr/>
            </p:nvCxnSpPr>
            <p:spPr>
              <a:xfrm>
                <a:off x="3860195" y="2547160"/>
                <a:ext cx="450911" cy="26243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50ECCFF4-0FA5-42AA-B591-A3FB29E3E48B}"/>
                  </a:ext>
                </a:extLst>
              </p:cNvPr>
              <p:cNvCxnSpPr/>
              <p:nvPr/>
            </p:nvCxnSpPr>
            <p:spPr>
              <a:xfrm>
                <a:off x="3854173" y="2488044"/>
                <a:ext cx="435539" cy="31757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4B80838B-9B75-42ED-B67F-572AEFDB80F5}"/>
                </a:ext>
              </a:extLst>
            </p:cNvPr>
            <p:cNvGrpSpPr/>
            <p:nvPr/>
          </p:nvGrpSpPr>
          <p:grpSpPr>
            <a:xfrm>
              <a:off x="8788709" y="2464604"/>
              <a:ext cx="897052" cy="3400633"/>
              <a:chOff x="3850193" y="2488044"/>
              <a:chExt cx="501881" cy="3400633"/>
            </a:xfrm>
          </p:grpSpPr>
          <p:cxnSp>
            <p:nvCxnSpPr>
              <p:cNvPr id="28" name="Straight Arrow Connector 27">
                <a:extLst>
                  <a:ext uri="{FF2B5EF4-FFF2-40B4-BE49-F238E27FC236}">
                    <a16:creationId xmlns:a16="http://schemas.microsoft.com/office/drawing/2014/main" id="{293F4FBA-E490-47DB-8AE9-D77DBDFB2277}"/>
                  </a:ext>
                </a:extLst>
              </p:cNvPr>
              <p:cNvCxnSpPr/>
              <p:nvPr/>
            </p:nvCxnSpPr>
            <p:spPr>
              <a:xfrm flipV="1">
                <a:off x="3870653" y="2627361"/>
                <a:ext cx="427802" cy="32335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91EE66A8-406D-4767-9C47-BA3B0306ADC5}"/>
                  </a:ext>
                </a:extLst>
              </p:cNvPr>
              <p:cNvCxnSpPr/>
              <p:nvPr/>
            </p:nvCxnSpPr>
            <p:spPr>
              <a:xfrm flipV="1">
                <a:off x="3870653" y="3147646"/>
                <a:ext cx="453107" cy="27403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6A4232F-819A-4F56-8CDD-FB662D74DCCA}"/>
                  </a:ext>
                </a:extLst>
              </p:cNvPr>
              <p:cNvCxnSpPr/>
              <p:nvPr/>
            </p:nvCxnSpPr>
            <p:spPr>
              <a:xfrm flipV="1">
                <a:off x="3870653" y="3639786"/>
                <a:ext cx="453107" cy="2221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523FDF6-BE29-4195-94B7-15E82C214A84}"/>
                  </a:ext>
                </a:extLst>
              </p:cNvPr>
              <p:cNvCxnSpPr/>
              <p:nvPr/>
            </p:nvCxnSpPr>
            <p:spPr>
              <a:xfrm flipV="1">
                <a:off x="3886166" y="4166772"/>
                <a:ext cx="437594" cy="16913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2F7B912-E67E-4586-B89D-362599EAA378}"/>
                  </a:ext>
                </a:extLst>
              </p:cNvPr>
              <p:cNvCxnSpPr/>
              <p:nvPr/>
            </p:nvCxnSpPr>
            <p:spPr>
              <a:xfrm flipV="1">
                <a:off x="3860195" y="4649708"/>
                <a:ext cx="454780" cy="12389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D70D7D73-99D8-4B70-98E5-831234BDCA2E}"/>
                  </a:ext>
                </a:extLst>
              </p:cNvPr>
              <p:cNvCxnSpPr/>
              <p:nvPr/>
            </p:nvCxnSpPr>
            <p:spPr>
              <a:xfrm flipV="1">
                <a:off x="3850193" y="5143505"/>
                <a:ext cx="464782" cy="745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7F505501-EE32-4354-B2A3-3BE1DC23F497}"/>
                  </a:ext>
                </a:extLst>
              </p:cNvPr>
              <p:cNvCxnSpPr/>
              <p:nvPr/>
            </p:nvCxnSpPr>
            <p:spPr>
              <a:xfrm flipV="1">
                <a:off x="3870644" y="5663827"/>
                <a:ext cx="453116" cy="224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7E2AC90-E1FD-4E95-ADF5-99E6E98630A5}"/>
                  </a:ext>
                </a:extLst>
              </p:cNvPr>
              <p:cNvCxnSpPr/>
              <p:nvPr/>
            </p:nvCxnSpPr>
            <p:spPr>
              <a:xfrm>
                <a:off x="3855965" y="5139453"/>
                <a:ext cx="496109" cy="524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767D6A2-7E1C-47F6-8BE8-1F15E5CA0755}"/>
                  </a:ext>
                </a:extLst>
              </p:cNvPr>
              <p:cNvCxnSpPr/>
              <p:nvPr/>
            </p:nvCxnSpPr>
            <p:spPr>
              <a:xfrm flipV="1">
                <a:off x="3864990" y="5143500"/>
                <a:ext cx="458770" cy="6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8F080635-14AB-4EB3-B7CD-82EFDD49266C}"/>
                  </a:ext>
                </a:extLst>
              </p:cNvPr>
              <p:cNvCxnSpPr/>
              <p:nvPr/>
            </p:nvCxnSpPr>
            <p:spPr>
              <a:xfrm flipV="1">
                <a:off x="3855965" y="4669007"/>
                <a:ext cx="437594" cy="470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C0FCED70-0AD4-47DF-8ED3-F32124A69F7E}"/>
                  </a:ext>
                </a:extLst>
              </p:cNvPr>
              <p:cNvCxnSpPr/>
              <p:nvPr/>
            </p:nvCxnSpPr>
            <p:spPr>
              <a:xfrm flipV="1">
                <a:off x="3868692" y="4166775"/>
                <a:ext cx="424867" cy="9544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7E39272B-6ACB-4F04-A625-BC3F1E5B83CE}"/>
                  </a:ext>
                </a:extLst>
              </p:cNvPr>
              <p:cNvCxnSpPr/>
              <p:nvPr/>
            </p:nvCxnSpPr>
            <p:spPr>
              <a:xfrm flipV="1">
                <a:off x="3879436" y="3678625"/>
                <a:ext cx="435539" cy="14608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135DC28D-D2DF-4E06-BE5A-227EA030B396}"/>
                  </a:ext>
                </a:extLst>
              </p:cNvPr>
              <p:cNvCxnSpPr/>
              <p:nvPr/>
            </p:nvCxnSpPr>
            <p:spPr>
              <a:xfrm flipV="1">
                <a:off x="3860195" y="3147646"/>
                <a:ext cx="454780" cy="1970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6790A273-DFD6-4E9F-A464-8073B5CC0CA3}"/>
                  </a:ext>
                </a:extLst>
              </p:cNvPr>
              <p:cNvCxnSpPr/>
              <p:nvPr/>
            </p:nvCxnSpPr>
            <p:spPr>
              <a:xfrm flipV="1">
                <a:off x="3850543" y="2627361"/>
                <a:ext cx="449746" cy="2512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922A8CE8-FDC8-40CB-9524-6EA48BBBF558}"/>
                  </a:ext>
                </a:extLst>
              </p:cNvPr>
              <p:cNvCxnSpPr/>
              <p:nvPr/>
            </p:nvCxnSpPr>
            <p:spPr>
              <a:xfrm flipV="1">
                <a:off x="3870653" y="2624548"/>
                <a:ext cx="444322" cy="1756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D14FAB8C-EA8E-42E8-8E44-C8FC87346A1C}"/>
                  </a:ext>
                </a:extLst>
              </p:cNvPr>
              <p:cNvCxnSpPr/>
              <p:nvPr/>
            </p:nvCxnSpPr>
            <p:spPr>
              <a:xfrm flipV="1">
                <a:off x="3855965" y="3253158"/>
                <a:ext cx="459010" cy="11283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8E4FF196-8386-4BE5-B33D-D7E7C112DA71}"/>
                  </a:ext>
                </a:extLst>
              </p:cNvPr>
              <p:cNvCxnSpPr/>
              <p:nvPr/>
            </p:nvCxnSpPr>
            <p:spPr>
              <a:xfrm flipV="1">
                <a:off x="3870644" y="4166775"/>
                <a:ext cx="453116" cy="2246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226A9CC1-A1AA-4E79-918A-DCFF62E7C07C}"/>
                  </a:ext>
                </a:extLst>
              </p:cNvPr>
              <p:cNvCxnSpPr/>
              <p:nvPr/>
            </p:nvCxnSpPr>
            <p:spPr>
              <a:xfrm>
                <a:off x="3859900" y="4422721"/>
                <a:ext cx="455068" cy="318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2E317730-9657-466A-A5FE-4890DF55A1D8}"/>
                  </a:ext>
                </a:extLst>
              </p:cNvPr>
              <p:cNvCxnSpPr/>
              <p:nvPr/>
            </p:nvCxnSpPr>
            <p:spPr>
              <a:xfrm>
                <a:off x="3879436" y="4422721"/>
                <a:ext cx="444324" cy="782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D3EA7619-BF31-4C47-8555-3E51CD21D762}"/>
                  </a:ext>
                </a:extLst>
              </p:cNvPr>
              <p:cNvCxnSpPr/>
              <p:nvPr/>
            </p:nvCxnSpPr>
            <p:spPr>
              <a:xfrm>
                <a:off x="3879436" y="4409037"/>
                <a:ext cx="444324" cy="12547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E379973-1E8A-48AA-ADB2-A45DAD5C1C21}"/>
                  </a:ext>
                </a:extLst>
              </p:cNvPr>
              <p:cNvCxnSpPr/>
              <p:nvPr/>
            </p:nvCxnSpPr>
            <p:spPr>
              <a:xfrm flipV="1">
                <a:off x="3864990" y="2627361"/>
                <a:ext cx="435299" cy="1051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19E221E8-8C61-4BD4-A4A8-CE78E480EB6B}"/>
                  </a:ext>
                </a:extLst>
              </p:cNvPr>
              <p:cNvCxnSpPr/>
              <p:nvPr/>
            </p:nvCxnSpPr>
            <p:spPr>
              <a:xfrm flipV="1">
                <a:off x="3850543" y="3190396"/>
                <a:ext cx="473217" cy="488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C82872EC-DC1D-4897-B014-5347C1568AD8}"/>
                  </a:ext>
                </a:extLst>
              </p:cNvPr>
              <p:cNvCxnSpPr/>
              <p:nvPr/>
            </p:nvCxnSpPr>
            <p:spPr>
              <a:xfrm>
                <a:off x="3868692" y="3678622"/>
                <a:ext cx="455068" cy="36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C65D9486-047A-4BF4-AA45-E60FC082E191}"/>
                  </a:ext>
                </a:extLst>
              </p:cNvPr>
              <p:cNvCxnSpPr/>
              <p:nvPr/>
            </p:nvCxnSpPr>
            <p:spPr>
              <a:xfrm>
                <a:off x="3868692" y="3696848"/>
                <a:ext cx="483382" cy="5063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EA78725-6FDD-4869-B811-3B8E06351437}"/>
                  </a:ext>
                </a:extLst>
              </p:cNvPr>
              <p:cNvCxnSpPr/>
              <p:nvPr/>
            </p:nvCxnSpPr>
            <p:spPr>
              <a:xfrm>
                <a:off x="3859900" y="3696848"/>
                <a:ext cx="468942" cy="10068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327D0450-4999-446D-B1FD-656CA8E3019D}"/>
                  </a:ext>
                </a:extLst>
              </p:cNvPr>
              <p:cNvCxnSpPr/>
              <p:nvPr/>
            </p:nvCxnSpPr>
            <p:spPr>
              <a:xfrm>
                <a:off x="3868692" y="3696848"/>
                <a:ext cx="455068" cy="1513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99F4E64D-BCE5-4525-9B74-75A8735BB5E1}"/>
                  </a:ext>
                </a:extLst>
              </p:cNvPr>
              <p:cNvCxnSpPr/>
              <p:nvPr/>
            </p:nvCxnSpPr>
            <p:spPr>
              <a:xfrm>
                <a:off x="3850543" y="3678622"/>
                <a:ext cx="464432" cy="1985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8B0AF893-8C8A-4E05-9037-5CE6060CC7AE}"/>
                  </a:ext>
                </a:extLst>
              </p:cNvPr>
              <p:cNvCxnSpPr/>
              <p:nvPr/>
            </p:nvCxnSpPr>
            <p:spPr>
              <a:xfrm flipV="1">
                <a:off x="3860195" y="2591732"/>
                <a:ext cx="481219" cy="5993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E301E89B-B11D-4EB2-8AB9-05FAAC132A73}"/>
                  </a:ext>
                </a:extLst>
              </p:cNvPr>
              <p:cNvCxnSpPr/>
              <p:nvPr/>
            </p:nvCxnSpPr>
            <p:spPr>
              <a:xfrm>
                <a:off x="3850193" y="3189270"/>
                <a:ext cx="437489" cy="638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2AF8358C-B7D9-401B-A22D-A728350F262D}"/>
                  </a:ext>
                </a:extLst>
              </p:cNvPr>
              <p:cNvCxnSpPr/>
              <p:nvPr/>
            </p:nvCxnSpPr>
            <p:spPr>
              <a:xfrm>
                <a:off x="3850193" y="3221212"/>
                <a:ext cx="443366" cy="493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DF712EB-C347-4E38-98F8-662D8CB8943E}"/>
                  </a:ext>
                </a:extLst>
              </p:cNvPr>
              <p:cNvCxnSpPr/>
              <p:nvPr/>
            </p:nvCxnSpPr>
            <p:spPr>
              <a:xfrm>
                <a:off x="3850193" y="3221212"/>
                <a:ext cx="478649" cy="9790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19D7156-AC70-45DE-9D0A-D06F60B2E590}"/>
                  </a:ext>
                </a:extLst>
              </p:cNvPr>
              <p:cNvCxnSpPr/>
              <p:nvPr/>
            </p:nvCxnSpPr>
            <p:spPr>
              <a:xfrm>
                <a:off x="3850543" y="3221212"/>
                <a:ext cx="472340" cy="1488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35C6D311-9558-4B45-8353-EC02824C19AC}"/>
                  </a:ext>
                </a:extLst>
              </p:cNvPr>
              <p:cNvCxnSpPr/>
              <p:nvPr/>
            </p:nvCxnSpPr>
            <p:spPr>
              <a:xfrm>
                <a:off x="3850543" y="3190396"/>
                <a:ext cx="449746" cy="19811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2410BC3-8FC2-4F4D-A9A3-85858EED7E1C}"/>
                  </a:ext>
                </a:extLst>
              </p:cNvPr>
              <p:cNvCxnSpPr/>
              <p:nvPr/>
            </p:nvCxnSpPr>
            <p:spPr>
              <a:xfrm>
                <a:off x="3870644" y="3221859"/>
                <a:ext cx="481430" cy="24419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AA1AD502-A24C-40FB-9321-3E7E1AF85D4F}"/>
                  </a:ext>
                </a:extLst>
              </p:cNvPr>
              <p:cNvCxnSpPr/>
              <p:nvPr/>
            </p:nvCxnSpPr>
            <p:spPr>
              <a:xfrm>
                <a:off x="3870644" y="2547160"/>
                <a:ext cx="429645" cy="802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9606330A-1137-4423-AB07-E9D82EF3CC4D}"/>
                  </a:ext>
                </a:extLst>
              </p:cNvPr>
              <p:cNvCxnSpPr/>
              <p:nvPr/>
            </p:nvCxnSpPr>
            <p:spPr>
              <a:xfrm>
                <a:off x="3879436" y="2547160"/>
                <a:ext cx="435539" cy="7059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140E154C-3689-4B58-9807-FB048441654F}"/>
                  </a:ext>
                </a:extLst>
              </p:cNvPr>
              <p:cNvCxnSpPr/>
              <p:nvPr/>
            </p:nvCxnSpPr>
            <p:spPr>
              <a:xfrm>
                <a:off x="3870644" y="2547160"/>
                <a:ext cx="438552" cy="11743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CC358BBE-1F79-48A4-88B9-2639B934425D}"/>
                  </a:ext>
                </a:extLst>
              </p:cNvPr>
              <p:cNvCxnSpPr/>
              <p:nvPr/>
            </p:nvCxnSpPr>
            <p:spPr>
              <a:xfrm>
                <a:off x="3864990" y="2547160"/>
                <a:ext cx="456860" cy="16595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FE6EF616-C573-4C7C-B756-5DC80380DC5C}"/>
                  </a:ext>
                </a:extLst>
              </p:cNvPr>
              <p:cNvCxnSpPr/>
              <p:nvPr/>
            </p:nvCxnSpPr>
            <p:spPr>
              <a:xfrm>
                <a:off x="3864990" y="2547160"/>
                <a:ext cx="433465" cy="21628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FAA73D3A-2698-4ACB-BAE5-D90A41BB3D7E}"/>
                  </a:ext>
                </a:extLst>
              </p:cNvPr>
              <p:cNvCxnSpPr/>
              <p:nvPr/>
            </p:nvCxnSpPr>
            <p:spPr>
              <a:xfrm>
                <a:off x="3860195" y="2547160"/>
                <a:ext cx="450911" cy="26243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4AE4A243-94D7-42A7-B225-695A1E2A0408}"/>
                  </a:ext>
                </a:extLst>
              </p:cNvPr>
              <p:cNvCxnSpPr/>
              <p:nvPr/>
            </p:nvCxnSpPr>
            <p:spPr>
              <a:xfrm>
                <a:off x="3854173" y="2488044"/>
                <a:ext cx="435539" cy="31757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198708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8307-5A65-4FC2-860A-B13B1203C02A}"/>
              </a:ext>
            </a:extLst>
          </p:cNvPr>
          <p:cNvSpPr>
            <a:spLocks noGrp="1"/>
          </p:cNvSpPr>
          <p:nvPr>
            <p:ph type="title"/>
          </p:nvPr>
        </p:nvSpPr>
        <p:spPr/>
        <p:txBody>
          <a:bodyPr/>
          <a:lstStyle/>
          <a:p>
            <a:r>
              <a:rPr lang="en-US" dirty="0"/>
              <a:t>RESULTS</a:t>
            </a:r>
          </a:p>
        </p:txBody>
      </p:sp>
      <p:sp>
        <p:nvSpPr>
          <p:cNvPr id="5" name="Slide Number Placeholder 4">
            <a:extLst>
              <a:ext uri="{FF2B5EF4-FFF2-40B4-BE49-F238E27FC236}">
                <a16:creationId xmlns:a16="http://schemas.microsoft.com/office/drawing/2014/main" id="{BC39D43E-FDC1-4954-9DC1-6A5EDB6A58E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39</a:t>
            </a:fld>
            <a:endParaRPr lang="en"/>
          </a:p>
        </p:txBody>
      </p:sp>
      <p:grpSp>
        <p:nvGrpSpPr>
          <p:cNvPr id="17" name="Group 16">
            <a:extLst>
              <a:ext uri="{FF2B5EF4-FFF2-40B4-BE49-F238E27FC236}">
                <a16:creationId xmlns:a16="http://schemas.microsoft.com/office/drawing/2014/main" id="{82BFACF2-3FEE-4A47-8B20-BA52BAEC5978}"/>
              </a:ext>
            </a:extLst>
          </p:cNvPr>
          <p:cNvGrpSpPr/>
          <p:nvPr/>
        </p:nvGrpSpPr>
        <p:grpSpPr>
          <a:xfrm>
            <a:off x="1195366" y="1458549"/>
            <a:ext cx="5457236" cy="3660787"/>
            <a:chOff x="1739633" y="1672661"/>
            <a:chExt cx="6568068" cy="4980889"/>
          </a:xfrm>
        </p:grpSpPr>
        <p:sp>
          <p:nvSpPr>
            <p:cNvPr id="18" name="Flowchart: Process 17">
              <a:extLst>
                <a:ext uri="{FF2B5EF4-FFF2-40B4-BE49-F238E27FC236}">
                  <a16:creationId xmlns:a16="http://schemas.microsoft.com/office/drawing/2014/main" id="{891A527E-CD00-4B9B-961F-D5A2A4DD9522}"/>
                </a:ext>
              </a:extLst>
            </p:cNvPr>
            <p:cNvSpPr/>
            <p:nvPr/>
          </p:nvSpPr>
          <p:spPr>
            <a:xfrm>
              <a:off x="1750785" y="1683813"/>
              <a:ext cx="3183677" cy="2408665"/>
            </a:xfrm>
            <a:prstGeom prst="flowChart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True Positive</a:t>
              </a:r>
              <a:br>
                <a:rPr lang="en-US" sz="2000" b="1" dirty="0">
                  <a:solidFill>
                    <a:schemeClr val="bg1"/>
                  </a:solidFill>
                  <a:latin typeface="Arial"/>
                </a:rPr>
              </a:br>
              <a:r>
                <a:rPr lang="en-US" sz="2000" b="1" dirty="0">
                  <a:solidFill>
                    <a:schemeClr val="bg1"/>
                  </a:solidFill>
                  <a:latin typeface="Arial"/>
                </a:rPr>
                <a:t>240,303</a:t>
              </a:r>
            </a:p>
          </p:txBody>
        </p:sp>
        <p:sp>
          <p:nvSpPr>
            <p:cNvPr id="19" name="Flowchart: Process 18">
              <a:extLst>
                <a:ext uri="{FF2B5EF4-FFF2-40B4-BE49-F238E27FC236}">
                  <a16:creationId xmlns:a16="http://schemas.microsoft.com/office/drawing/2014/main" id="{3B867C1B-788E-46A9-B0F6-66B653A74EA3}"/>
                </a:ext>
              </a:extLst>
            </p:cNvPr>
            <p:cNvSpPr/>
            <p:nvPr/>
          </p:nvSpPr>
          <p:spPr>
            <a:xfrm>
              <a:off x="5124024" y="4244880"/>
              <a:ext cx="3183677" cy="2408665"/>
            </a:xfrm>
            <a:prstGeom prst="flowChart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True Negative</a:t>
              </a:r>
              <a:br>
                <a:rPr lang="en-US" sz="2000" b="1" dirty="0">
                  <a:solidFill>
                    <a:schemeClr val="bg1"/>
                  </a:solidFill>
                  <a:latin typeface="Arial"/>
                </a:rPr>
              </a:br>
              <a:r>
                <a:rPr lang="en-US" sz="2000" b="1" dirty="0">
                  <a:solidFill>
                    <a:schemeClr val="bg1"/>
                  </a:solidFill>
                  <a:latin typeface="Arial"/>
                </a:rPr>
                <a:t>184,257</a:t>
              </a:r>
            </a:p>
          </p:txBody>
        </p:sp>
        <p:sp>
          <p:nvSpPr>
            <p:cNvPr id="20" name="Flowchart: Process 19">
              <a:extLst>
                <a:ext uri="{FF2B5EF4-FFF2-40B4-BE49-F238E27FC236}">
                  <a16:creationId xmlns:a16="http://schemas.microsoft.com/office/drawing/2014/main" id="{A45D66F4-0725-432E-9DEF-EED59648E70D}"/>
                </a:ext>
              </a:extLst>
            </p:cNvPr>
            <p:cNvSpPr/>
            <p:nvPr/>
          </p:nvSpPr>
          <p:spPr>
            <a:xfrm>
              <a:off x="1750785" y="4244880"/>
              <a:ext cx="3183677" cy="2408665"/>
            </a:xfrm>
            <a:prstGeom prst="flowChartProcess">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False Negative</a:t>
              </a:r>
              <a:br>
                <a:rPr lang="en-US" sz="2000" b="1" dirty="0">
                  <a:solidFill>
                    <a:schemeClr val="bg1"/>
                  </a:solidFill>
                  <a:latin typeface="Arial"/>
                </a:rPr>
              </a:br>
              <a:r>
                <a:rPr lang="en-US" sz="2000" b="1" dirty="0">
                  <a:solidFill>
                    <a:schemeClr val="bg1"/>
                  </a:solidFill>
                  <a:latin typeface="Arial"/>
                </a:rPr>
                <a:t>9,702</a:t>
              </a:r>
              <a:br>
                <a:rPr lang="en-US" sz="2000" b="1" dirty="0">
                  <a:solidFill>
                    <a:schemeClr val="bg1"/>
                  </a:solidFill>
                  <a:latin typeface="Arial"/>
                </a:rPr>
              </a:br>
              <a:r>
                <a:rPr lang="en-US" sz="2000" b="1" dirty="0">
                  <a:solidFill>
                    <a:schemeClr val="bg1"/>
                  </a:solidFill>
                  <a:latin typeface="Arial"/>
                </a:rPr>
                <a:t>(Type II Error)</a:t>
              </a:r>
            </a:p>
          </p:txBody>
        </p:sp>
        <p:sp>
          <p:nvSpPr>
            <p:cNvPr id="21" name="Flowchart: Process 20">
              <a:extLst>
                <a:ext uri="{FF2B5EF4-FFF2-40B4-BE49-F238E27FC236}">
                  <a16:creationId xmlns:a16="http://schemas.microsoft.com/office/drawing/2014/main" id="{FA834A0E-02D6-423D-A97D-5B0F2D003347}"/>
                </a:ext>
              </a:extLst>
            </p:cNvPr>
            <p:cNvSpPr/>
            <p:nvPr/>
          </p:nvSpPr>
          <p:spPr>
            <a:xfrm>
              <a:off x="5112878" y="1672661"/>
              <a:ext cx="3183677" cy="2408666"/>
            </a:xfrm>
            <a:prstGeom prst="flowChartProcess">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False Positive</a:t>
              </a:r>
              <a:br>
                <a:rPr lang="en-US" sz="2000" b="1" dirty="0">
                  <a:solidFill>
                    <a:schemeClr val="bg1"/>
                  </a:solidFill>
                  <a:latin typeface="Arial"/>
                </a:rPr>
              </a:br>
              <a:r>
                <a:rPr lang="en-US" sz="2000" b="1" dirty="0">
                  <a:solidFill>
                    <a:schemeClr val="bg1"/>
                  </a:solidFill>
                  <a:latin typeface="Arial"/>
                </a:rPr>
                <a:t>15,738</a:t>
              </a:r>
              <a:br>
                <a:rPr lang="en-US" sz="2000" b="1" dirty="0">
                  <a:solidFill>
                    <a:schemeClr val="bg1"/>
                  </a:solidFill>
                  <a:latin typeface="Arial"/>
                </a:rPr>
              </a:br>
              <a:r>
                <a:rPr lang="en-US" sz="2000" b="1" dirty="0">
                  <a:solidFill>
                    <a:schemeClr val="bg1"/>
                  </a:solidFill>
                  <a:latin typeface="Arial"/>
                </a:rPr>
                <a:t>(Type I Error)</a:t>
              </a:r>
            </a:p>
          </p:txBody>
        </p:sp>
        <p:sp>
          <p:nvSpPr>
            <p:cNvPr id="22" name="Rectangle 21">
              <a:extLst>
                <a:ext uri="{FF2B5EF4-FFF2-40B4-BE49-F238E27FC236}">
                  <a16:creationId xmlns:a16="http://schemas.microsoft.com/office/drawing/2014/main" id="{6ABE807C-BA7F-4360-B326-1E8E94472959}"/>
                </a:ext>
              </a:extLst>
            </p:cNvPr>
            <p:cNvSpPr/>
            <p:nvPr/>
          </p:nvSpPr>
          <p:spPr>
            <a:xfrm>
              <a:off x="1739633" y="4092483"/>
              <a:ext cx="6568068"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4CD1EAC-F4A7-4C48-912E-D939F8629C34}"/>
                </a:ext>
              </a:extLst>
            </p:cNvPr>
            <p:cNvSpPr/>
            <p:nvPr/>
          </p:nvSpPr>
          <p:spPr>
            <a:xfrm rot="5400000">
              <a:off x="2545029" y="4074555"/>
              <a:ext cx="4980882" cy="177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4" name="Table 23">
            <a:extLst>
              <a:ext uri="{FF2B5EF4-FFF2-40B4-BE49-F238E27FC236}">
                <a16:creationId xmlns:a16="http://schemas.microsoft.com/office/drawing/2014/main" id="{E771F338-4725-4FAD-88B8-1CDF8961E594}"/>
              </a:ext>
            </a:extLst>
          </p:cNvPr>
          <p:cNvGraphicFramePr>
            <a:graphicFrameLocks noGrp="1"/>
          </p:cNvGraphicFramePr>
          <p:nvPr>
            <p:extLst/>
          </p:nvPr>
        </p:nvGraphicFramePr>
        <p:xfrm>
          <a:off x="1204632" y="1054110"/>
          <a:ext cx="5457236" cy="792480"/>
        </p:xfrm>
        <a:graphic>
          <a:graphicData uri="http://schemas.openxmlformats.org/drawingml/2006/table">
            <a:tbl>
              <a:tblPr firstRow="1" bandRow="1">
                <a:tableStyleId>{5C22544A-7EE6-4342-B048-85BDC9FD1C3A}</a:tableStyleId>
              </a:tblPr>
              <a:tblGrid>
                <a:gridCol w="2728618">
                  <a:extLst>
                    <a:ext uri="{9D8B030D-6E8A-4147-A177-3AD203B41FA5}">
                      <a16:colId xmlns:a16="http://schemas.microsoft.com/office/drawing/2014/main" val="20000"/>
                    </a:ext>
                  </a:extLst>
                </a:gridCol>
                <a:gridCol w="2728618">
                  <a:extLst>
                    <a:ext uri="{9D8B030D-6E8A-4147-A177-3AD203B41FA5}">
                      <a16:colId xmlns:a16="http://schemas.microsoft.com/office/drawing/2014/main" val="20001"/>
                    </a:ext>
                  </a:extLst>
                </a:gridCol>
              </a:tblGrid>
              <a:tr h="380831">
                <a:tc gridSpan="2">
                  <a:txBody>
                    <a:bodyPr/>
                    <a:lstStyle/>
                    <a:p>
                      <a:pPr algn="ctr"/>
                      <a:endParaRPr lang="en-US" sz="20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000"/>
                  </a:ext>
                </a:extLst>
              </a:tr>
              <a:tr h="336027">
                <a:tc>
                  <a:txBody>
                    <a:bodyPr/>
                    <a:lstStyle/>
                    <a:p>
                      <a:pPr algn="ctr"/>
                      <a:r>
                        <a:rPr lang="en-US" sz="2000" b="0" dirty="0">
                          <a:solidFill>
                            <a:schemeClr val="tx1"/>
                          </a:solidFill>
                          <a:latin typeface="Arial" panose="020B0604020202020204" pitchFamily="34" charset="0"/>
                          <a:cs typeface="Arial" panose="020B0604020202020204" pitchFamily="34" charset="0"/>
                        </a:rPr>
                        <a:t>Condition Positive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Condition Negative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95AC66B0-8E42-4109-A291-4AA153083309}"/>
              </a:ext>
            </a:extLst>
          </p:cNvPr>
          <p:cNvGraphicFramePr>
            <a:graphicFrameLocks noGrp="1"/>
          </p:cNvGraphicFramePr>
          <p:nvPr>
            <p:extLst/>
          </p:nvPr>
        </p:nvGraphicFramePr>
        <p:xfrm>
          <a:off x="593220" y="1464952"/>
          <a:ext cx="1401574" cy="3678548"/>
        </p:xfrm>
        <a:graphic>
          <a:graphicData uri="http://schemas.openxmlformats.org/drawingml/2006/table">
            <a:tbl>
              <a:tblPr firstRow="1" bandRow="1">
                <a:tableStyleId>{5C22544A-7EE6-4342-B048-85BDC9FD1C3A}</a:tableStyleId>
              </a:tblPr>
              <a:tblGrid>
                <a:gridCol w="539921">
                  <a:extLst>
                    <a:ext uri="{9D8B030D-6E8A-4147-A177-3AD203B41FA5}">
                      <a16:colId xmlns:a16="http://schemas.microsoft.com/office/drawing/2014/main" val="20000"/>
                    </a:ext>
                  </a:extLst>
                </a:gridCol>
                <a:gridCol w="861653">
                  <a:extLst>
                    <a:ext uri="{9D8B030D-6E8A-4147-A177-3AD203B41FA5}">
                      <a16:colId xmlns:a16="http://schemas.microsoft.com/office/drawing/2014/main" val="20001"/>
                    </a:ext>
                  </a:extLst>
                </a:gridCol>
              </a:tblGrid>
              <a:tr h="1839274">
                <a:tc rowSpan="2">
                  <a:txBody>
                    <a:bodyPr/>
                    <a:lstStyle/>
                    <a:p>
                      <a:pPr algn="ctr"/>
                      <a:endParaRPr lang="en-US" sz="2000" dirty="0">
                        <a:solidFill>
                          <a:schemeClr val="tx1"/>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rial"/>
                          <a:ea typeface="+mn-ea"/>
                          <a:cs typeface="+mn-cs"/>
                        </a:rPr>
                        <a:t>Test Positive</a:t>
                      </a:r>
                      <a:br>
                        <a:rPr lang="en-US" sz="2000" b="0" i="0" u="none" strike="noStrike" dirty="0">
                          <a:solidFill>
                            <a:srgbClr val="000000"/>
                          </a:solidFill>
                          <a:effectLst/>
                          <a:latin typeface="Arial"/>
                        </a:rPr>
                      </a:br>
                      <a:endParaRPr lang="en-US" sz="2000" b="0" i="0" u="none" strike="noStrike" dirty="0">
                        <a:solidFill>
                          <a:srgbClr val="000000"/>
                        </a:solidFill>
                        <a:effectLst/>
                        <a:latin typeface="Aria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39274">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a:rPr>
                        <a:t>Test Negative</a:t>
                      </a:r>
                      <a:br>
                        <a:rPr lang="en-US" sz="2000" b="0" i="0" u="none" strike="noStrike" dirty="0">
                          <a:solidFill>
                            <a:srgbClr val="000000"/>
                          </a:solidFill>
                          <a:effectLst/>
                          <a:latin typeface="Arial"/>
                        </a:rPr>
                      </a:br>
                      <a:endParaRPr lang="en-US" sz="2000" b="0" i="0" u="none" strike="noStrike" dirty="0">
                        <a:solidFill>
                          <a:srgbClr val="000000"/>
                        </a:solidFill>
                        <a:effectLst/>
                        <a:latin typeface="Arial"/>
                      </a:endParaRPr>
                    </a:p>
                  </a:txBody>
                  <a:tcPr vert="vert270" anchor="ctr">
                    <a:lnL w="381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EEC309DA-5541-4EB4-A755-533E49F3AD62}"/>
              </a:ext>
            </a:extLst>
          </p:cNvPr>
          <p:cNvPicPr>
            <a:picLocks noChangeAspect="1"/>
          </p:cNvPicPr>
          <p:nvPr/>
        </p:nvPicPr>
        <p:blipFill>
          <a:blip r:embed="rId2"/>
          <a:stretch>
            <a:fillRect/>
          </a:stretch>
        </p:blipFill>
        <p:spPr>
          <a:xfrm>
            <a:off x="6695400" y="1464952"/>
            <a:ext cx="1831888" cy="3678549"/>
          </a:xfrm>
          <a:prstGeom prst="rect">
            <a:avLst/>
          </a:prstGeom>
        </p:spPr>
      </p:pic>
    </p:spTree>
    <p:extLst>
      <p:ext uri="{BB962C8B-B14F-4D97-AF65-F5344CB8AC3E}">
        <p14:creationId xmlns:p14="http://schemas.microsoft.com/office/powerpoint/2010/main" val="406481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739675" y="1218009"/>
            <a:ext cx="7587776" cy="2853900"/>
          </a:xfrm>
          <a:prstGeom prst="rect">
            <a:avLst/>
          </a:prstGeom>
        </p:spPr>
        <p:txBody>
          <a:bodyPr spcFirstLastPara="1" wrap="square" lIns="91425" tIns="91425" rIns="91425" bIns="91425" anchor="t" anchorCtr="0">
            <a:noAutofit/>
          </a:bodyPr>
          <a:lstStyle/>
          <a:p>
            <a:pPr marL="342900" indent="-342900"/>
            <a:r>
              <a:rPr lang="en-US" dirty="0"/>
              <a:t>Large amount of data perfect for AI</a:t>
            </a:r>
          </a:p>
          <a:p>
            <a:pPr marL="342900" indent="-342900"/>
            <a:r>
              <a:rPr lang="en-US" dirty="0"/>
              <a:t>Room for improvement</a:t>
            </a:r>
          </a:p>
          <a:p>
            <a:pPr marL="342900" indent="-342900"/>
            <a:r>
              <a:rPr lang="en-US" dirty="0"/>
              <a:t>Millions of lives affected by improvements in this field</a:t>
            </a:r>
          </a:p>
          <a:p>
            <a:pPr marL="342900" indent="-342900"/>
            <a:endParaRPr dirty="0"/>
          </a:p>
        </p:txBody>
      </p:sp>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AI IN DIAGNOSTICS</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005589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1" name="Shape 841"/>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FMRI ANALYSIS MODEL</a:t>
            </a:r>
            <a:endParaRPr dirty="0"/>
          </a:p>
        </p:txBody>
      </p:sp>
      <p:sp>
        <p:nvSpPr>
          <p:cNvPr id="843" name="Shape 843"/>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40</a:t>
            </a:fld>
            <a:endParaRPr/>
          </a:p>
        </p:txBody>
      </p:sp>
      <p:grpSp>
        <p:nvGrpSpPr>
          <p:cNvPr id="7" name="Group 6">
            <a:extLst>
              <a:ext uri="{FF2B5EF4-FFF2-40B4-BE49-F238E27FC236}">
                <a16:creationId xmlns:a16="http://schemas.microsoft.com/office/drawing/2014/main" id="{E3E48652-BBB0-4964-914F-721615EF99E6}"/>
              </a:ext>
            </a:extLst>
          </p:cNvPr>
          <p:cNvGrpSpPr/>
          <p:nvPr/>
        </p:nvGrpSpPr>
        <p:grpSpPr>
          <a:xfrm>
            <a:off x="-635496" y="1373287"/>
            <a:ext cx="10048083" cy="3794472"/>
            <a:chOff x="-584042" y="1141297"/>
            <a:chExt cx="12578885" cy="3938803"/>
          </a:xfrm>
        </p:grpSpPr>
        <p:grpSp>
          <p:nvGrpSpPr>
            <p:cNvPr id="8" name="Group 7">
              <a:extLst>
                <a:ext uri="{FF2B5EF4-FFF2-40B4-BE49-F238E27FC236}">
                  <a16:creationId xmlns:a16="http://schemas.microsoft.com/office/drawing/2014/main" id="{1983A545-AEA0-46A4-B98A-EFCB7A03315D}"/>
                </a:ext>
              </a:extLst>
            </p:cNvPr>
            <p:cNvGrpSpPr/>
            <p:nvPr/>
          </p:nvGrpSpPr>
          <p:grpSpPr>
            <a:xfrm>
              <a:off x="2699103" y="4240406"/>
              <a:ext cx="6944091" cy="752523"/>
              <a:chOff x="527739" y="5611066"/>
              <a:chExt cx="9270273" cy="834645"/>
            </a:xfrm>
          </p:grpSpPr>
          <p:sp>
            <p:nvSpPr>
              <p:cNvPr id="49" name="Rectangle 48">
                <a:extLst>
                  <a:ext uri="{FF2B5EF4-FFF2-40B4-BE49-F238E27FC236}">
                    <a16:creationId xmlns:a16="http://schemas.microsoft.com/office/drawing/2014/main" id="{55015C46-013C-45BB-A2E8-B5ED17A7846A}"/>
                  </a:ext>
                </a:extLst>
              </p:cNvPr>
              <p:cNvSpPr/>
              <p:nvPr/>
            </p:nvSpPr>
            <p:spPr>
              <a:xfrm>
                <a:off x="6638768" y="5630973"/>
                <a:ext cx="469205" cy="370163"/>
              </a:xfrm>
              <a:prstGeom prst="rect">
                <a:avLst/>
              </a:prstGeom>
              <a:solidFill>
                <a:srgbClr val="FF9933"/>
              </a:solidFill>
              <a:ln w="0">
                <a:solidFill>
                  <a:schemeClr val="bg1">
                    <a:lumMod val="50000"/>
                  </a:schemeClr>
                </a:solidFill>
              </a:ln>
              <a:scene3d>
                <a:camera prst="isometricOffAxis2Right"/>
                <a:lightRig rig="threePt" dir="t"/>
              </a:scene3d>
              <a:sp3d extrusionH="317500" contourW="6350" prstMaterial="flat">
                <a:bevelT/>
                <a:bevelB w="165100" prst="coolSlant"/>
                <a:extrusionClr>
                  <a:srgbClr val="FF9933"/>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sz="15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2732F59-1476-4226-807A-A73AB00DB097}"/>
                  </a:ext>
                </a:extLst>
              </p:cNvPr>
              <p:cNvSpPr/>
              <p:nvPr/>
            </p:nvSpPr>
            <p:spPr>
              <a:xfrm>
                <a:off x="4605333" y="5642119"/>
                <a:ext cx="469205" cy="370163"/>
              </a:xfrm>
              <a:prstGeom prst="rect">
                <a:avLst/>
              </a:prstGeom>
              <a:solidFill>
                <a:srgbClr val="FFFF00"/>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rgbClr val="FFFF0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sz="150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8DC6038-0135-4542-B69C-224AC376FAE1}"/>
                  </a:ext>
                </a:extLst>
              </p:cNvPr>
              <p:cNvSpPr/>
              <p:nvPr/>
            </p:nvSpPr>
            <p:spPr>
              <a:xfrm>
                <a:off x="9148286" y="5634469"/>
                <a:ext cx="469206" cy="370164"/>
              </a:xfrm>
              <a:prstGeom prst="rect">
                <a:avLst/>
              </a:prstGeom>
              <a:solidFill>
                <a:srgbClr val="00B050"/>
              </a:solidFill>
              <a:ln w="0">
                <a:solidFill>
                  <a:schemeClr val="bg1">
                    <a:lumMod val="50000"/>
                  </a:schemeClr>
                </a:solidFill>
              </a:ln>
              <a:scene3d>
                <a:camera prst="isometricOffAxis2Right"/>
                <a:lightRig rig="threePt" dir="t"/>
              </a:scene3d>
              <a:sp3d extrusionH="317500" contourW="6350" prstMaterial="flat">
                <a:bevelT/>
                <a:bevelB w="165100" prst="coolSlant"/>
                <a:extrusionClr>
                  <a:srgbClr val="00B05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sz="1500" dirty="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47816EF7-5058-420D-86EF-0E66475877EF}"/>
                  </a:ext>
                </a:extLst>
              </p:cNvPr>
              <p:cNvSpPr/>
              <p:nvPr/>
            </p:nvSpPr>
            <p:spPr>
              <a:xfrm>
                <a:off x="2095924" y="5611066"/>
                <a:ext cx="469205" cy="370163"/>
              </a:xfrm>
              <a:prstGeom prst="rect">
                <a:avLst/>
              </a:prstGeom>
              <a:solidFill>
                <a:schemeClr val="accent1">
                  <a:lumMod val="20000"/>
                  <a:lumOff val="80000"/>
                </a:schemeClr>
              </a:solidFill>
              <a:ln w="3175">
                <a:solidFill>
                  <a:schemeClr val="tx1">
                    <a:lumMod val="50000"/>
                    <a:lumOff val="50000"/>
                  </a:schemeClr>
                </a:solidFill>
              </a:ln>
              <a:scene3d>
                <a:camera prst="isometricOffAxis2Right"/>
                <a:lightRig rig="threePt" dir="t"/>
              </a:scene3d>
              <a:sp3d extrusionH="31750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sz="15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3541E265-F57A-4572-96EB-DF7499784EAB}"/>
                  </a:ext>
                </a:extLst>
              </p:cNvPr>
              <p:cNvSpPr txBox="1"/>
              <p:nvPr/>
            </p:nvSpPr>
            <p:spPr>
              <a:xfrm>
                <a:off x="527739" y="6126797"/>
                <a:ext cx="2607188" cy="318914"/>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Convolution + ReLU</a:t>
                </a:r>
              </a:p>
            </p:txBody>
          </p:sp>
          <p:sp>
            <p:nvSpPr>
              <p:cNvPr id="54" name="TextBox 53">
                <a:extLst>
                  <a:ext uri="{FF2B5EF4-FFF2-40B4-BE49-F238E27FC236}">
                    <a16:creationId xmlns:a16="http://schemas.microsoft.com/office/drawing/2014/main" id="{6E4BB3DB-3981-45E0-B4F0-136836E9B468}"/>
                  </a:ext>
                </a:extLst>
              </p:cNvPr>
              <p:cNvSpPr txBox="1"/>
              <p:nvPr/>
            </p:nvSpPr>
            <p:spPr>
              <a:xfrm>
                <a:off x="3696398" y="6125209"/>
                <a:ext cx="1688298" cy="318914"/>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Max pooling</a:t>
                </a:r>
              </a:p>
            </p:txBody>
          </p:sp>
          <p:sp>
            <p:nvSpPr>
              <p:cNvPr id="55" name="TextBox 54">
                <a:extLst>
                  <a:ext uri="{FF2B5EF4-FFF2-40B4-BE49-F238E27FC236}">
                    <a16:creationId xmlns:a16="http://schemas.microsoft.com/office/drawing/2014/main" id="{13BCE4A0-9163-4B38-948E-8353E74EAE33}"/>
                  </a:ext>
                </a:extLst>
              </p:cNvPr>
              <p:cNvSpPr txBox="1"/>
              <p:nvPr/>
            </p:nvSpPr>
            <p:spPr>
              <a:xfrm>
                <a:off x="5534184" y="6125208"/>
                <a:ext cx="3108161" cy="318914"/>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Fully Connected + ReLU</a:t>
                </a:r>
              </a:p>
            </p:txBody>
          </p:sp>
          <p:sp>
            <p:nvSpPr>
              <p:cNvPr id="56" name="TextBox 55">
                <a:extLst>
                  <a:ext uri="{FF2B5EF4-FFF2-40B4-BE49-F238E27FC236}">
                    <a16:creationId xmlns:a16="http://schemas.microsoft.com/office/drawing/2014/main" id="{4D79C2F6-AA60-4B07-87E0-66E295FAAE1B}"/>
                  </a:ext>
                </a:extLst>
              </p:cNvPr>
              <p:cNvSpPr txBox="1"/>
              <p:nvPr/>
            </p:nvSpPr>
            <p:spPr>
              <a:xfrm>
                <a:off x="8546390" y="6119351"/>
                <a:ext cx="1251622" cy="318914"/>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Softmax</a:t>
                </a:r>
              </a:p>
            </p:txBody>
          </p:sp>
        </p:grpSp>
        <p:grpSp>
          <p:nvGrpSpPr>
            <p:cNvPr id="9" name="Group 8">
              <a:extLst>
                <a:ext uri="{FF2B5EF4-FFF2-40B4-BE49-F238E27FC236}">
                  <a16:creationId xmlns:a16="http://schemas.microsoft.com/office/drawing/2014/main" id="{B4680542-CBF6-4275-987A-23F4FE3A4841}"/>
                </a:ext>
              </a:extLst>
            </p:cNvPr>
            <p:cNvGrpSpPr/>
            <p:nvPr/>
          </p:nvGrpSpPr>
          <p:grpSpPr>
            <a:xfrm>
              <a:off x="-584042" y="1141297"/>
              <a:ext cx="12389952" cy="3275760"/>
              <a:chOff x="-785002" y="980529"/>
              <a:chExt cx="12389952" cy="3275760"/>
            </a:xfrm>
          </p:grpSpPr>
          <p:pic>
            <p:nvPicPr>
              <p:cNvPr id="24" name="Picture 4">
                <a:extLst>
                  <a:ext uri="{FF2B5EF4-FFF2-40B4-BE49-F238E27FC236}">
                    <a16:creationId xmlns:a16="http://schemas.microsoft.com/office/drawing/2014/main" id="{43F3F04B-0B60-4C93-9AF2-02D60FB3C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02" y="1623861"/>
                <a:ext cx="2967445" cy="2514909"/>
              </a:xfrm>
              <a:prstGeom prst="rect">
                <a:avLst/>
              </a:prstGeom>
              <a:noFill/>
              <a:ln>
                <a:noFill/>
              </a:ln>
              <a:scene3d>
                <a:camera prst="isometricOffAxis1Left">
                  <a:rot lat="21299991" lon="4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a:extLst>
                  <a:ext uri="{FF2B5EF4-FFF2-40B4-BE49-F238E27FC236}">
                    <a16:creationId xmlns:a16="http://schemas.microsoft.com/office/drawing/2014/main" id="{45CC29D8-BFA9-4718-9C05-9B93756C610D}"/>
                  </a:ext>
                </a:extLst>
              </p:cNvPr>
              <p:cNvGrpSpPr/>
              <p:nvPr/>
            </p:nvGrpSpPr>
            <p:grpSpPr>
              <a:xfrm>
                <a:off x="-253734" y="980529"/>
                <a:ext cx="11858684" cy="3275760"/>
                <a:chOff x="-270874" y="1085221"/>
                <a:chExt cx="11858684" cy="3275760"/>
              </a:xfrm>
            </p:grpSpPr>
            <p:sp>
              <p:nvSpPr>
                <p:cNvPr id="26" name="Rectangle 25">
                  <a:extLst>
                    <a:ext uri="{FF2B5EF4-FFF2-40B4-BE49-F238E27FC236}">
                      <a16:creationId xmlns:a16="http://schemas.microsoft.com/office/drawing/2014/main" id="{CB978B84-3502-4E44-836D-BD475EF82E55}"/>
                    </a:ext>
                  </a:extLst>
                </p:cNvPr>
                <p:cNvSpPr/>
                <p:nvPr/>
              </p:nvSpPr>
              <p:spPr>
                <a:xfrm>
                  <a:off x="1166266" y="1085221"/>
                  <a:ext cx="2761593" cy="3235559"/>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2700" contourW="1270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3C610A-D6B7-444F-97F7-94D32B2F54DF}"/>
                    </a:ext>
                  </a:extLst>
                </p:cNvPr>
                <p:cNvSpPr/>
                <p:nvPr/>
              </p:nvSpPr>
              <p:spPr>
                <a:xfrm>
                  <a:off x="1378977" y="1125422"/>
                  <a:ext cx="2761593" cy="3235559"/>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2700" contourW="1270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AB5BDDA-4EB0-48FC-B72E-994AC743192D}"/>
                    </a:ext>
                  </a:extLst>
                </p:cNvPr>
                <p:cNvSpPr/>
                <p:nvPr/>
              </p:nvSpPr>
              <p:spPr>
                <a:xfrm>
                  <a:off x="2498525" y="1397532"/>
                  <a:ext cx="1872739" cy="2334581"/>
                </a:xfrm>
                <a:prstGeom prst="rect">
                  <a:avLst/>
                </a:prstGeom>
                <a:solidFill>
                  <a:srgbClr val="FFFF00"/>
                </a:solidFill>
                <a:ln w="22225">
                  <a:solidFill>
                    <a:schemeClr val="bg1">
                      <a:lumMod val="50000"/>
                    </a:schemeClr>
                  </a:solidFill>
                </a:ln>
                <a:scene3d>
                  <a:camera prst="isometricOffAxis2Right"/>
                  <a:lightRig rig="threePt" dir="t"/>
                </a:scene3d>
                <a:sp3d extrusionH="12700" contourW="1270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6E2F7B2-3696-45EE-BD22-54C09D4D6A54}"/>
                    </a:ext>
                  </a:extLst>
                </p:cNvPr>
                <p:cNvSpPr/>
                <p:nvPr/>
              </p:nvSpPr>
              <p:spPr>
                <a:xfrm>
                  <a:off x="2696571" y="1433551"/>
                  <a:ext cx="1872739" cy="2334581"/>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2700" contourW="1270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DF6FDE5-8C18-4AAF-86F1-417A7963730B}"/>
                    </a:ext>
                  </a:extLst>
                </p:cNvPr>
                <p:cNvSpPr/>
                <p:nvPr/>
              </p:nvSpPr>
              <p:spPr>
                <a:xfrm>
                  <a:off x="2869067" y="1465375"/>
                  <a:ext cx="1872739" cy="2334581"/>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2700" contourW="1270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494A82A-2CB8-428C-BB68-94D67B6685AE}"/>
                    </a:ext>
                  </a:extLst>
                </p:cNvPr>
                <p:cNvSpPr/>
                <p:nvPr/>
              </p:nvSpPr>
              <p:spPr>
                <a:xfrm>
                  <a:off x="3756876" y="2121872"/>
                  <a:ext cx="1385183" cy="1415144"/>
                </a:xfrm>
                <a:prstGeom prst="rect">
                  <a:avLst/>
                </a:prstGeom>
                <a:solidFill>
                  <a:srgbClr val="FFFF00"/>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rgbClr val="FFFF0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A02E53B8-F411-4506-B0CF-F714D62272A7}"/>
                    </a:ext>
                  </a:extLst>
                </p:cNvPr>
                <p:cNvSpPr/>
                <p:nvPr/>
              </p:nvSpPr>
              <p:spPr>
                <a:xfrm>
                  <a:off x="4066910" y="2163744"/>
                  <a:ext cx="1385183" cy="1415144"/>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C34D863-835C-4483-B06C-811CF1606A20}"/>
                    </a:ext>
                  </a:extLst>
                </p:cNvPr>
                <p:cNvSpPr/>
                <p:nvPr/>
              </p:nvSpPr>
              <p:spPr>
                <a:xfrm>
                  <a:off x="4403341" y="2195568"/>
                  <a:ext cx="1385183" cy="1415144"/>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398478B-A1CE-402A-9715-5B6BB1C54F33}"/>
                    </a:ext>
                  </a:extLst>
                </p:cNvPr>
                <p:cNvSpPr/>
                <p:nvPr/>
              </p:nvSpPr>
              <p:spPr>
                <a:xfrm>
                  <a:off x="4701862" y="2227392"/>
                  <a:ext cx="1418239" cy="1415144"/>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D4ABC7E-3A77-4B1B-A294-A2FA8A880A77}"/>
                    </a:ext>
                  </a:extLst>
                </p:cNvPr>
                <p:cNvSpPr/>
                <p:nvPr/>
              </p:nvSpPr>
              <p:spPr>
                <a:xfrm>
                  <a:off x="5265756" y="2736480"/>
                  <a:ext cx="951783" cy="835677"/>
                </a:xfrm>
                <a:prstGeom prst="rect">
                  <a:avLst/>
                </a:prstGeom>
                <a:solidFill>
                  <a:srgbClr val="FFFF00"/>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rgbClr val="FFFF0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D0982955-6368-4CCF-8FB0-0724F691DCC2}"/>
                    </a:ext>
                  </a:extLst>
                </p:cNvPr>
                <p:cNvSpPr/>
                <p:nvPr/>
              </p:nvSpPr>
              <p:spPr>
                <a:xfrm>
                  <a:off x="5575790" y="2778352"/>
                  <a:ext cx="951783" cy="835677"/>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F213092-8E44-4F78-A598-5439AA9F0898}"/>
                    </a:ext>
                  </a:extLst>
                </p:cNvPr>
                <p:cNvSpPr/>
                <p:nvPr/>
              </p:nvSpPr>
              <p:spPr>
                <a:xfrm>
                  <a:off x="5912221" y="2810176"/>
                  <a:ext cx="951783" cy="835677"/>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C533F88-01E3-4D64-B7AF-636AE69FCE07}"/>
                    </a:ext>
                  </a:extLst>
                </p:cNvPr>
                <p:cNvSpPr/>
                <p:nvPr/>
              </p:nvSpPr>
              <p:spPr>
                <a:xfrm>
                  <a:off x="6210743" y="2842000"/>
                  <a:ext cx="974496" cy="835677"/>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19685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DF1A3B8-5499-4783-9D1E-50E8954D01F5}"/>
                    </a:ext>
                  </a:extLst>
                </p:cNvPr>
                <p:cNvSpPr/>
                <p:nvPr/>
              </p:nvSpPr>
              <p:spPr>
                <a:xfrm>
                  <a:off x="6885164" y="3119985"/>
                  <a:ext cx="638035" cy="542616"/>
                </a:xfrm>
                <a:prstGeom prst="rect">
                  <a:avLst/>
                </a:prstGeom>
                <a:solidFill>
                  <a:srgbClr val="FFFF00"/>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rgbClr val="FFFF0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22514A6-E6FD-4547-A4AF-3E8567925A7C}"/>
                    </a:ext>
                  </a:extLst>
                </p:cNvPr>
                <p:cNvSpPr/>
                <p:nvPr/>
              </p:nvSpPr>
              <p:spPr>
                <a:xfrm>
                  <a:off x="7305726" y="3161857"/>
                  <a:ext cx="638035" cy="542616"/>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8064586-7F08-46DE-8198-4954EDAEFBE2}"/>
                    </a:ext>
                  </a:extLst>
                </p:cNvPr>
                <p:cNvSpPr/>
                <p:nvPr/>
              </p:nvSpPr>
              <p:spPr>
                <a:xfrm>
                  <a:off x="7772781" y="3183633"/>
                  <a:ext cx="638035" cy="542616"/>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9C07752-23AE-4A73-AED9-67A0BBAAEC7D}"/>
                    </a:ext>
                  </a:extLst>
                </p:cNvPr>
                <p:cNvSpPr/>
                <p:nvPr/>
              </p:nvSpPr>
              <p:spPr>
                <a:xfrm>
                  <a:off x="8242139" y="3196190"/>
                  <a:ext cx="653261" cy="542616"/>
                </a:xfrm>
                <a:prstGeom prst="rect">
                  <a:avLst/>
                </a:prstGeom>
                <a:solidFill>
                  <a:schemeClr val="accent1">
                    <a:lumMod val="20000"/>
                    <a:lumOff val="80000"/>
                  </a:schemeClr>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chemeClr val="accent1">
                      <a:lumMod val="20000"/>
                      <a:lumOff val="80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65E1BBD-D85F-439B-A093-2B9B0DC780A9}"/>
                    </a:ext>
                  </a:extLst>
                </p:cNvPr>
                <p:cNvSpPr/>
                <p:nvPr/>
              </p:nvSpPr>
              <p:spPr>
                <a:xfrm>
                  <a:off x="9087429" y="3366953"/>
                  <a:ext cx="469205" cy="370163"/>
                </a:xfrm>
                <a:prstGeom prst="rect">
                  <a:avLst/>
                </a:prstGeom>
                <a:solidFill>
                  <a:srgbClr val="FFFF00"/>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rgbClr val="FFFF0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42CCD98C-11FA-4439-8A02-A687727953FC}"/>
                    </a:ext>
                  </a:extLst>
                </p:cNvPr>
                <p:cNvSpPr/>
                <p:nvPr/>
              </p:nvSpPr>
              <p:spPr>
                <a:xfrm>
                  <a:off x="9696747" y="3393806"/>
                  <a:ext cx="469205" cy="370163"/>
                </a:xfrm>
                <a:prstGeom prst="rect">
                  <a:avLst/>
                </a:prstGeom>
                <a:solidFill>
                  <a:srgbClr val="FF9933"/>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rgbClr val="FF9933"/>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b="1"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9BA3446-DDCA-4B42-A4DA-C472F1BDF12C}"/>
                    </a:ext>
                  </a:extLst>
                </p:cNvPr>
                <p:cNvSpPr/>
                <p:nvPr/>
              </p:nvSpPr>
              <p:spPr>
                <a:xfrm>
                  <a:off x="10098545" y="3426448"/>
                  <a:ext cx="469205" cy="370163"/>
                </a:xfrm>
                <a:prstGeom prst="rect">
                  <a:avLst/>
                </a:prstGeom>
                <a:solidFill>
                  <a:srgbClr val="FF9933"/>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rgbClr val="FF9933"/>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b="1"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D51335C-4A8E-4E85-8E05-0DDAF2C1302F}"/>
                    </a:ext>
                  </a:extLst>
                </p:cNvPr>
                <p:cNvSpPr/>
                <p:nvPr/>
              </p:nvSpPr>
              <p:spPr>
                <a:xfrm>
                  <a:off x="10510532" y="3471643"/>
                  <a:ext cx="469205" cy="370163"/>
                </a:xfrm>
                <a:prstGeom prst="rect">
                  <a:avLst/>
                </a:prstGeom>
                <a:solidFill>
                  <a:srgbClr val="FF9933"/>
                </a:solidFill>
                <a:ln w="22225">
                  <a:solidFill>
                    <a:schemeClr val="bg1">
                      <a:lumMod val="50000"/>
                    </a:schemeClr>
                  </a:solidFill>
                </a:ln>
                <a:scene3d>
                  <a:camera prst="isometricOffAxis2Right"/>
                  <a:lightRig rig="threePt" dir="t"/>
                </a:scene3d>
                <a:sp3d extrusionH="317500" contourW="6350" prstMaterial="flat">
                  <a:bevelT/>
                  <a:bevelB w="165100" prst="coolSlant"/>
                  <a:extrusionClr>
                    <a:srgbClr val="FF9933"/>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b="1"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2628A68-5F7F-4B19-AE37-9C78AE0CB051}"/>
                    </a:ext>
                  </a:extLst>
                </p:cNvPr>
                <p:cNvSpPr/>
                <p:nvPr/>
              </p:nvSpPr>
              <p:spPr>
                <a:xfrm>
                  <a:off x="11118605" y="3492595"/>
                  <a:ext cx="469205" cy="370163"/>
                </a:xfrm>
                <a:prstGeom prst="rect">
                  <a:avLst/>
                </a:prstGeom>
                <a:solidFill>
                  <a:srgbClr val="00B050"/>
                </a:solidFill>
                <a:ln w="0">
                  <a:solidFill>
                    <a:schemeClr val="bg1">
                      <a:lumMod val="50000"/>
                    </a:schemeClr>
                  </a:solidFill>
                </a:ln>
                <a:scene3d>
                  <a:camera prst="isometricOffAxis2Right"/>
                  <a:lightRig rig="threePt" dir="t"/>
                </a:scene3d>
                <a:sp3d extrusionH="317500" contourW="6350" prstMaterial="flat">
                  <a:bevelT/>
                  <a:bevelB w="165100" prst="coolSlant"/>
                  <a:extrusionClr>
                    <a:srgbClr val="00B050"/>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latin typeface="Arial" panose="020B0604020202020204" pitchFamily="34" charset="0"/>
                    <a:cs typeface="Arial" panose="020B0604020202020204" pitchFamily="34" charset="0"/>
                  </a:endParaRPr>
                </a:p>
              </p:txBody>
            </p:sp>
            <p:pic>
              <p:nvPicPr>
                <p:cNvPr id="48" name="Picture 4">
                  <a:extLst>
                    <a:ext uri="{FF2B5EF4-FFF2-40B4-BE49-F238E27FC236}">
                      <a16:creationId xmlns:a16="http://schemas.microsoft.com/office/drawing/2014/main" id="{9FCA2EB7-40AB-497E-B50D-EFD8C4932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74" y="1726021"/>
                  <a:ext cx="2967445" cy="2514909"/>
                </a:xfrm>
                <a:prstGeom prst="rect">
                  <a:avLst/>
                </a:prstGeom>
                <a:noFill/>
                <a:ln>
                  <a:noFill/>
                </a:ln>
                <a:scene3d>
                  <a:camera prst="isometricOffAxis1Left">
                    <a:rot lat="21299991" lon="4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0" name="TextBox 9">
              <a:extLst>
                <a:ext uri="{FF2B5EF4-FFF2-40B4-BE49-F238E27FC236}">
                  <a16:creationId xmlns:a16="http://schemas.microsoft.com/office/drawing/2014/main" id="{565E5DD4-2EB1-4AC3-A8E9-FBCBBE30B3CE}"/>
                </a:ext>
              </a:extLst>
            </p:cNvPr>
            <p:cNvSpPr txBox="1"/>
            <p:nvPr/>
          </p:nvSpPr>
          <p:spPr>
            <a:xfrm>
              <a:off x="274850" y="4473082"/>
              <a:ext cx="1746276" cy="607018"/>
            </a:xfrm>
            <a:prstGeom prst="rect">
              <a:avLst/>
            </a:prstGeom>
            <a:noFill/>
          </p:spPr>
          <p:txBody>
            <a:bodyPr wrap="square" rtlCol="0">
              <a:spAutoFit/>
            </a:bodyPr>
            <a:lstStyle>
              <a:defPPr>
                <a:defRPr lang="en-US"/>
              </a:defPPr>
              <a:lvl1pPr>
                <a:defRPr sz="1600" b="1">
                  <a:latin typeface="Arial" panose="020B0604020202020204" pitchFamily="34" charset="0"/>
                  <a:cs typeface="Arial" panose="020B0604020202020204" pitchFamily="34" charset="0"/>
                </a:defRPr>
              </a:lvl1pPr>
            </a:lstStyle>
            <a:p>
              <a:r>
                <a:rPr lang="en-US" dirty="0">
                  <a:solidFill>
                    <a:schemeClr val="bg1"/>
                  </a:solidFill>
                </a:rPr>
                <a:t>Image Input:</a:t>
              </a:r>
            </a:p>
            <a:p>
              <a:r>
                <a:rPr lang="en-US" dirty="0">
                  <a:solidFill>
                    <a:schemeClr val="bg1"/>
                  </a:solidFill>
                </a:rPr>
                <a:t>fMRI Scans</a:t>
              </a:r>
            </a:p>
          </p:txBody>
        </p:sp>
        <p:sp>
          <p:nvSpPr>
            <p:cNvPr id="11" name="TextBox 10">
              <a:extLst>
                <a:ext uri="{FF2B5EF4-FFF2-40B4-BE49-F238E27FC236}">
                  <a16:creationId xmlns:a16="http://schemas.microsoft.com/office/drawing/2014/main" id="{8616ACA9-59D0-4C17-BBD9-CC19B8D9230D}"/>
                </a:ext>
              </a:extLst>
            </p:cNvPr>
            <p:cNvSpPr txBox="1"/>
            <p:nvPr/>
          </p:nvSpPr>
          <p:spPr>
            <a:xfrm>
              <a:off x="9540132" y="4153333"/>
              <a:ext cx="2454711" cy="862606"/>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Classification Output:</a:t>
              </a:r>
            </a:p>
            <a:p>
              <a:r>
                <a:rPr lang="en-US" sz="1600" b="1" dirty="0">
                  <a:solidFill>
                    <a:schemeClr val="bg1"/>
                  </a:solidFill>
                  <a:latin typeface="Arial" panose="020B0604020202020204" pitchFamily="34" charset="0"/>
                  <a:cs typeface="Arial" panose="020B0604020202020204" pitchFamily="34" charset="0"/>
                </a:rPr>
                <a:t>MDD Prediction</a:t>
              </a:r>
            </a:p>
          </p:txBody>
        </p:sp>
      </p:grpSp>
    </p:spTree>
    <p:extLst>
      <p:ext uri="{BB962C8B-B14F-4D97-AF65-F5344CB8AC3E}">
        <p14:creationId xmlns:p14="http://schemas.microsoft.com/office/powerpoint/2010/main" val="1387433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8307-5A65-4FC2-860A-B13B1203C02A}"/>
              </a:ext>
            </a:extLst>
          </p:cNvPr>
          <p:cNvSpPr>
            <a:spLocks noGrp="1"/>
          </p:cNvSpPr>
          <p:nvPr>
            <p:ph type="title"/>
          </p:nvPr>
        </p:nvSpPr>
        <p:spPr/>
        <p:txBody>
          <a:bodyPr/>
          <a:lstStyle/>
          <a:p>
            <a:r>
              <a:rPr lang="en-US" dirty="0"/>
              <a:t>FMRI RESULTS</a:t>
            </a:r>
          </a:p>
        </p:txBody>
      </p:sp>
      <p:sp>
        <p:nvSpPr>
          <p:cNvPr id="5" name="Slide Number Placeholder 4">
            <a:extLst>
              <a:ext uri="{FF2B5EF4-FFF2-40B4-BE49-F238E27FC236}">
                <a16:creationId xmlns:a16="http://schemas.microsoft.com/office/drawing/2014/main" id="{BC39D43E-FDC1-4954-9DC1-6A5EDB6A58E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41</a:t>
            </a:fld>
            <a:endParaRPr lang="en"/>
          </a:p>
        </p:txBody>
      </p:sp>
      <p:grpSp>
        <p:nvGrpSpPr>
          <p:cNvPr id="17" name="Group 16">
            <a:extLst>
              <a:ext uri="{FF2B5EF4-FFF2-40B4-BE49-F238E27FC236}">
                <a16:creationId xmlns:a16="http://schemas.microsoft.com/office/drawing/2014/main" id="{82BFACF2-3FEE-4A47-8B20-BA52BAEC5978}"/>
              </a:ext>
            </a:extLst>
          </p:cNvPr>
          <p:cNvGrpSpPr/>
          <p:nvPr/>
        </p:nvGrpSpPr>
        <p:grpSpPr>
          <a:xfrm>
            <a:off x="1195366" y="1458549"/>
            <a:ext cx="5457236" cy="3660787"/>
            <a:chOff x="1739633" y="1672661"/>
            <a:chExt cx="6568068" cy="4980889"/>
          </a:xfrm>
        </p:grpSpPr>
        <p:sp>
          <p:nvSpPr>
            <p:cNvPr id="18" name="Flowchart: Process 17">
              <a:extLst>
                <a:ext uri="{FF2B5EF4-FFF2-40B4-BE49-F238E27FC236}">
                  <a16:creationId xmlns:a16="http://schemas.microsoft.com/office/drawing/2014/main" id="{891A527E-CD00-4B9B-961F-D5A2A4DD9522}"/>
                </a:ext>
              </a:extLst>
            </p:cNvPr>
            <p:cNvSpPr/>
            <p:nvPr/>
          </p:nvSpPr>
          <p:spPr>
            <a:xfrm>
              <a:off x="1750785" y="1683813"/>
              <a:ext cx="3183677" cy="2408665"/>
            </a:xfrm>
            <a:prstGeom prst="flowChart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True Positive</a:t>
              </a:r>
              <a:br>
                <a:rPr lang="en-US" sz="2000" b="1" dirty="0">
                  <a:solidFill>
                    <a:schemeClr val="bg1"/>
                  </a:solidFill>
                  <a:latin typeface="Arial"/>
                </a:rPr>
              </a:br>
              <a:r>
                <a:rPr lang="en-US" sz="2000" b="1" dirty="0">
                  <a:solidFill>
                    <a:schemeClr val="bg1"/>
                  </a:solidFill>
                  <a:latin typeface="Arial"/>
                </a:rPr>
                <a:t>446</a:t>
              </a:r>
            </a:p>
          </p:txBody>
        </p:sp>
        <p:sp>
          <p:nvSpPr>
            <p:cNvPr id="19" name="Flowchart: Process 18">
              <a:extLst>
                <a:ext uri="{FF2B5EF4-FFF2-40B4-BE49-F238E27FC236}">
                  <a16:creationId xmlns:a16="http://schemas.microsoft.com/office/drawing/2014/main" id="{3B867C1B-788E-46A9-B0F6-66B653A74EA3}"/>
                </a:ext>
              </a:extLst>
            </p:cNvPr>
            <p:cNvSpPr/>
            <p:nvPr/>
          </p:nvSpPr>
          <p:spPr>
            <a:xfrm>
              <a:off x="5124024" y="4244880"/>
              <a:ext cx="3183677" cy="2408665"/>
            </a:xfrm>
            <a:prstGeom prst="flowChart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True Negative</a:t>
              </a:r>
              <a:br>
                <a:rPr lang="en-US" sz="2000" b="1" dirty="0">
                  <a:solidFill>
                    <a:schemeClr val="bg1"/>
                  </a:solidFill>
                  <a:latin typeface="Arial"/>
                </a:rPr>
              </a:br>
              <a:r>
                <a:rPr lang="en-US" sz="2000" b="1" dirty="0">
                  <a:solidFill>
                    <a:schemeClr val="bg1"/>
                  </a:solidFill>
                  <a:latin typeface="Arial"/>
                </a:rPr>
                <a:t>372</a:t>
              </a:r>
            </a:p>
          </p:txBody>
        </p:sp>
        <p:sp>
          <p:nvSpPr>
            <p:cNvPr id="20" name="Flowchart: Process 19">
              <a:extLst>
                <a:ext uri="{FF2B5EF4-FFF2-40B4-BE49-F238E27FC236}">
                  <a16:creationId xmlns:a16="http://schemas.microsoft.com/office/drawing/2014/main" id="{A45D66F4-0725-432E-9DEF-EED59648E70D}"/>
                </a:ext>
              </a:extLst>
            </p:cNvPr>
            <p:cNvSpPr/>
            <p:nvPr/>
          </p:nvSpPr>
          <p:spPr>
            <a:xfrm>
              <a:off x="1750785" y="4244880"/>
              <a:ext cx="3183677" cy="2408665"/>
            </a:xfrm>
            <a:prstGeom prst="flowChartProcess">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False Negative</a:t>
              </a:r>
              <a:br>
                <a:rPr lang="en-US" sz="2000" b="1" dirty="0">
                  <a:solidFill>
                    <a:schemeClr val="bg1"/>
                  </a:solidFill>
                  <a:latin typeface="Arial"/>
                </a:rPr>
              </a:br>
              <a:r>
                <a:rPr lang="en-US" sz="2000" b="1" dirty="0">
                  <a:solidFill>
                    <a:schemeClr val="bg1"/>
                  </a:solidFill>
                  <a:latin typeface="Arial"/>
                </a:rPr>
                <a:t>29</a:t>
              </a:r>
              <a:br>
                <a:rPr lang="en-US" sz="2000" b="1" dirty="0">
                  <a:solidFill>
                    <a:schemeClr val="bg1"/>
                  </a:solidFill>
                  <a:latin typeface="Arial"/>
                </a:rPr>
              </a:br>
              <a:r>
                <a:rPr lang="en-US" sz="2000" b="1" dirty="0">
                  <a:solidFill>
                    <a:schemeClr val="bg1"/>
                  </a:solidFill>
                  <a:latin typeface="Arial"/>
                </a:rPr>
                <a:t>(Type II Error)</a:t>
              </a:r>
            </a:p>
          </p:txBody>
        </p:sp>
        <p:sp>
          <p:nvSpPr>
            <p:cNvPr id="21" name="Flowchart: Process 20">
              <a:extLst>
                <a:ext uri="{FF2B5EF4-FFF2-40B4-BE49-F238E27FC236}">
                  <a16:creationId xmlns:a16="http://schemas.microsoft.com/office/drawing/2014/main" id="{FA834A0E-02D6-423D-A97D-5B0F2D003347}"/>
                </a:ext>
              </a:extLst>
            </p:cNvPr>
            <p:cNvSpPr/>
            <p:nvPr/>
          </p:nvSpPr>
          <p:spPr>
            <a:xfrm>
              <a:off x="5112878" y="1672661"/>
              <a:ext cx="3183677" cy="2408666"/>
            </a:xfrm>
            <a:prstGeom prst="flowChartProcess">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a:rPr>
                <a:t>False Positive</a:t>
              </a:r>
              <a:br>
                <a:rPr lang="en-US" sz="2000" b="1" dirty="0">
                  <a:solidFill>
                    <a:schemeClr val="bg1"/>
                  </a:solidFill>
                  <a:latin typeface="Arial"/>
                </a:rPr>
              </a:br>
              <a:r>
                <a:rPr lang="en-US" sz="2000" b="1" dirty="0">
                  <a:solidFill>
                    <a:schemeClr val="bg1"/>
                  </a:solidFill>
                  <a:latin typeface="Arial"/>
                </a:rPr>
                <a:t>28</a:t>
              </a:r>
              <a:br>
                <a:rPr lang="en-US" sz="2000" b="1" dirty="0">
                  <a:solidFill>
                    <a:schemeClr val="bg1"/>
                  </a:solidFill>
                  <a:latin typeface="Arial"/>
                </a:rPr>
              </a:br>
              <a:r>
                <a:rPr lang="en-US" sz="2000" b="1" dirty="0">
                  <a:solidFill>
                    <a:schemeClr val="bg1"/>
                  </a:solidFill>
                  <a:latin typeface="Arial"/>
                </a:rPr>
                <a:t>(Type I Error)</a:t>
              </a:r>
            </a:p>
          </p:txBody>
        </p:sp>
        <p:sp>
          <p:nvSpPr>
            <p:cNvPr id="22" name="Rectangle 21">
              <a:extLst>
                <a:ext uri="{FF2B5EF4-FFF2-40B4-BE49-F238E27FC236}">
                  <a16:creationId xmlns:a16="http://schemas.microsoft.com/office/drawing/2014/main" id="{6ABE807C-BA7F-4360-B326-1E8E94472959}"/>
                </a:ext>
              </a:extLst>
            </p:cNvPr>
            <p:cNvSpPr/>
            <p:nvPr/>
          </p:nvSpPr>
          <p:spPr>
            <a:xfrm>
              <a:off x="1739633" y="4092483"/>
              <a:ext cx="6568068"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4CD1EAC-F4A7-4C48-912E-D939F8629C34}"/>
                </a:ext>
              </a:extLst>
            </p:cNvPr>
            <p:cNvSpPr/>
            <p:nvPr/>
          </p:nvSpPr>
          <p:spPr>
            <a:xfrm rot="5400000">
              <a:off x="2545029" y="4074555"/>
              <a:ext cx="4980882" cy="177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4" name="Table 23">
            <a:extLst>
              <a:ext uri="{FF2B5EF4-FFF2-40B4-BE49-F238E27FC236}">
                <a16:creationId xmlns:a16="http://schemas.microsoft.com/office/drawing/2014/main" id="{E771F338-4725-4FAD-88B8-1CDF8961E594}"/>
              </a:ext>
            </a:extLst>
          </p:cNvPr>
          <p:cNvGraphicFramePr>
            <a:graphicFrameLocks noGrp="1"/>
          </p:cNvGraphicFramePr>
          <p:nvPr>
            <p:extLst/>
          </p:nvPr>
        </p:nvGraphicFramePr>
        <p:xfrm>
          <a:off x="1204632" y="1054110"/>
          <a:ext cx="5457236" cy="792480"/>
        </p:xfrm>
        <a:graphic>
          <a:graphicData uri="http://schemas.openxmlformats.org/drawingml/2006/table">
            <a:tbl>
              <a:tblPr firstRow="1" bandRow="1">
                <a:tableStyleId>{5C22544A-7EE6-4342-B048-85BDC9FD1C3A}</a:tableStyleId>
              </a:tblPr>
              <a:tblGrid>
                <a:gridCol w="2728618">
                  <a:extLst>
                    <a:ext uri="{9D8B030D-6E8A-4147-A177-3AD203B41FA5}">
                      <a16:colId xmlns:a16="http://schemas.microsoft.com/office/drawing/2014/main" val="20000"/>
                    </a:ext>
                  </a:extLst>
                </a:gridCol>
                <a:gridCol w="2728618">
                  <a:extLst>
                    <a:ext uri="{9D8B030D-6E8A-4147-A177-3AD203B41FA5}">
                      <a16:colId xmlns:a16="http://schemas.microsoft.com/office/drawing/2014/main" val="20001"/>
                    </a:ext>
                  </a:extLst>
                </a:gridCol>
              </a:tblGrid>
              <a:tr h="380831">
                <a:tc gridSpan="2">
                  <a:txBody>
                    <a:bodyPr/>
                    <a:lstStyle/>
                    <a:p>
                      <a:pPr algn="ctr"/>
                      <a:endParaRPr lang="en-US" sz="20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000"/>
                  </a:ext>
                </a:extLst>
              </a:tr>
              <a:tr h="336027">
                <a:tc>
                  <a:txBody>
                    <a:bodyPr/>
                    <a:lstStyle/>
                    <a:p>
                      <a:pPr algn="ctr"/>
                      <a:r>
                        <a:rPr lang="en-US" sz="2000" b="0" dirty="0">
                          <a:solidFill>
                            <a:schemeClr val="tx1"/>
                          </a:solidFill>
                          <a:latin typeface="Arial" panose="020B0604020202020204" pitchFamily="34" charset="0"/>
                          <a:cs typeface="Arial" panose="020B0604020202020204" pitchFamily="34" charset="0"/>
                        </a:rPr>
                        <a:t>Condition Positive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Condition Negative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95AC66B0-8E42-4109-A291-4AA153083309}"/>
              </a:ext>
            </a:extLst>
          </p:cNvPr>
          <p:cNvGraphicFramePr>
            <a:graphicFrameLocks noGrp="1"/>
          </p:cNvGraphicFramePr>
          <p:nvPr>
            <p:extLst/>
          </p:nvPr>
        </p:nvGraphicFramePr>
        <p:xfrm>
          <a:off x="593220" y="1464952"/>
          <a:ext cx="1401574" cy="3678548"/>
        </p:xfrm>
        <a:graphic>
          <a:graphicData uri="http://schemas.openxmlformats.org/drawingml/2006/table">
            <a:tbl>
              <a:tblPr firstRow="1" bandRow="1">
                <a:tableStyleId>{5C22544A-7EE6-4342-B048-85BDC9FD1C3A}</a:tableStyleId>
              </a:tblPr>
              <a:tblGrid>
                <a:gridCol w="539921">
                  <a:extLst>
                    <a:ext uri="{9D8B030D-6E8A-4147-A177-3AD203B41FA5}">
                      <a16:colId xmlns:a16="http://schemas.microsoft.com/office/drawing/2014/main" val="20000"/>
                    </a:ext>
                  </a:extLst>
                </a:gridCol>
                <a:gridCol w="861653">
                  <a:extLst>
                    <a:ext uri="{9D8B030D-6E8A-4147-A177-3AD203B41FA5}">
                      <a16:colId xmlns:a16="http://schemas.microsoft.com/office/drawing/2014/main" val="20001"/>
                    </a:ext>
                  </a:extLst>
                </a:gridCol>
              </a:tblGrid>
              <a:tr h="1839274">
                <a:tc rowSpan="2">
                  <a:txBody>
                    <a:bodyPr/>
                    <a:lstStyle/>
                    <a:p>
                      <a:pPr algn="ctr"/>
                      <a:endParaRPr lang="en-US" sz="2000" dirty="0">
                        <a:solidFill>
                          <a:schemeClr val="tx1"/>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Arial"/>
                          <a:ea typeface="+mn-ea"/>
                          <a:cs typeface="+mn-cs"/>
                        </a:rPr>
                        <a:t>Test Positive</a:t>
                      </a:r>
                      <a:br>
                        <a:rPr lang="en-US" sz="2000" b="0" i="0" u="none" strike="noStrike" dirty="0">
                          <a:solidFill>
                            <a:srgbClr val="000000"/>
                          </a:solidFill>
                          <a:effectLst/>
                          <a:latin typeface="Arial"/>
                        </a:rPr>
                      </a:br>
                      <a:endParaRPr lang="en-US" sz="2000" b="0" i="0" u="none" strike="noStrike" dirty="0">
                        <a:solidFill>
                          <a:srgbClr val="000000"/>
                        </a:solidFill>
                        <a:effectLst/>
                        <a:latin typeface="Aria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39274">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a:rPr>
                        <a:t>Test Negative</a:t>
                      </a:r>
                      <a:br>
                        <a:rPr lang="en-US" sz="2000" b="0" i="0" u="none" strike="noStrike" dirty="0">
                          <a:solidFill>
                            <a:srgbClr val="000000"/>
                          </a:solidFill>
                          <a:effectLst/>
                          <a:latin typeface="Arial"/>
                        </a:rPr>
                      </a:br>
                      <a:endParaRPr lang="en-US" sz="2000" b="0" i="0" u="none" strike="noStrike" dirty="0">
                        <a:solidFill>
                          <a:srgbClr val="000000"/>
                        </a:solidFill>
                        <a:effectLst/>
                        <a:latin typeface="Arial"/>
                      </a:endParaRPr>
                    </a:p>
                  </a:txBody>
                  <a:tcPr vert="vert270" anchor="ctr">
                    <a:lnL w="381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61B2DE86-D6DD-4C52-8F63-CAAC5023CF82}"/>
              </a:ext>
            </a:extLst>
          </p:cNvPr>
          <p:cNvPicPr>
            <a:picLocks noChangeAspect="1"/>
          </p:cNvPicPr>
          <p:nvPr/>
        </p:nvPicPr>
        <p:blipFill>
          <a:blip r:embed="rId2"/>
          <a:stretch>
            <a:fillRect/>
          </a:stretch>
        </p:blipFill>
        <p:spPr>
          <a:xfrm>
            <a:off x="6720531" y="1461534"/>
            <a:ext cx="1797491" cy="3657798"/>
          </a:xfrm>
          <a:prstGeom prst="rect">
            <a:avLst/>
          </a:prstGeom>
        </p:spPr>
      </p:pic>
    </p:spTree>
    <p:extLst>
      <p:ext uri="{BB962C8B-B14F-4D97-AF65-F5344CB8AC3E}">
        <p14:creationId xmlns:p14="http://schemas.microsoft.com/office/powerpoint/2010/main" val="3321525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3AD6-E92B-4B62-814E-CD0A54E0AC2C}"/>
              </a:ext>
            </a:extLst>
          </p:cNvPr>
          <p:cNvSpPr>
            <a:spLocks noGrp="1"/>
          </p:cNvSpPr>
          <p:nvPr>
            <p:ph type="title"/>
          </p:nvPr>
        </p:nvSpPr>
        <p:spPr/>
        <p:txBody>
          <a:bodyPr/>
          <a:lstStyle/>
          <a:p>
            <a:r>
              <a:rPr lang="en-US" dirty="0"/>
              <a:t>SUPPORTING TECHNOLOGY</a:t>
            </a:r>
          </a:p>
        </p:txBody>
      </p:sp>
      <p:sp>
        <p:nvSpPr>
          <p:cNvPr id="3" name="Text Placeholder 2">
            <a:extLst>
              <a:ext uri="{FF2B5EF4-FFF2-40B4-BE49-F238E27FC236}">
                <a16:creationId xmlns:a16="http://schemas.microsoft.com/office/drawing/2014/main" id="{9D82A120-7218-4077-828A-A6038BBC518A}"/>
              </a:ext>
            </a:extLst>
          </p:cNvPr>
          <p:cNvSpPr>
            <a:spLocks noGrp="1"/>
          </p:cNvSpPr>
          <p:nvPr>
            <p:ph type="body" idx="1"/>
          </p:nvPr>
        </p:nvSpPr>
        <p:spPr/>
        <p:txBody>
          <a:bodyPr/>
          <a:lstStyle/>
          <a:p>
            <a:r>
              <a:rPr lang="en-US" dirty="0"/>
              <a:t>Server to process queries</a:t>
            </a:r>
          </a:p>
          <a:p>
            <a:pPr lvl="1"/>
            <a:r>
              <a:rPr lang="en-US" dirty="0"/>
              <a:t>Validation of Social Media, Runs AI Model, Outputs Result</a:t>
            </a:r>
          </a:p>
        </p:txBody>
      </p:sp>
      <p:sp>
        <p:nvSpPr>
          <p:cNvPr id="4" name="Text Placeholder 3">
            <a:extLst>
              <a:ext uri="{FF2B5EF4-FFF2-40B4-BE49-F238E27FC236}">
                <a16:creationId xmlns:a16="http://schemas.microsoft.com/office/drawing/2014/main" id="{1C6245AE-88AC-4E1A-BB94-3CF5E54E6D2B}"/>
              </a:ext>
            </a:extLst>
          </p:cNvPr>
          <p:cNvSpPr>
            <a:spLocks noGrp="1"/>
          </p:cNvSpPr>
          <p:nvPr>
            <p:ph type="body" idx="2"/>
          </p:nvPr>
        </p:nvSpPr>
        <p:spPr/>
        <p:txBody>
          <a:bodyPr/>
          <a:lstStyle/>
          <a:p>
            <a:r>
              <a:rPr lang="en-US" dirty="0"/>
              <a:t>Website for user interface with access to social media pages</a:t>
            </a:r>
          </a:p>
        </p:txBody>
      </p:sp>
      <p:sp>
        <p:nvSpPr>
          <p:cNvPr id="5" name="Slide Number Placeholder 4">
            <a:extLst>
              <a:ext uri="{FF2B5EF4-FFF2-40B4-BE49-F238E27FC236}">
                <a16:creationId xmlns:a16="http://schemas.microsoft.com/office/drawing/2014/main" id="{B26C1684-33C2-42C7-9B41-BE5F5564178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1665554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B225-3FB6-4036-9791-2BBE4216FB19}"/>
              </a:ext>
            </a:extLst>
          </p:cNvPr>
          <p:cNvSpPr>
            <a:spLocks noGrp="1"/>
          </p:cNvSpPr>
          <p:nvPr>
            <p:ph type="title"/>
          </p:nvPr>
        </p:nvSpPr>
        <p:spPr/>
        <p:txBody>
          <a:bodyPr/>
          <a:lstStyle/>
          <a:p>
            <a:r>
              <a:rPr lang="en-US" dirty="0"/>
              <a:t>SERVER</a:t>
            </a:r>
          </a:p>
        </p:txBody>
      </p:sp>
      <p:sp>
        <p:nvSpPr>
          <p:cNvPr id="5" name="Slide Number Placeholder 4">
            <a:extLst>
              <a:ext uri="{FF2B5EF4-FFF2-40B4-BE49-F238E27FC236}">
                <a16:creationId xmlns:a16="http://schemas.microsoft.com/office/drawing/2014/main" id="{116A3D68-DBC6-4C88-B2C7-0AC451CC4F3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43</a:t>
            </a:fld>
            <a:endParaRPr lang="en"/>
          </a:p>
        </p:txBody>
      </p:sp>
      <p:grpSp>
        <p:nvGrpSpPr>
          <p:cNvPr id="73" name="Group 72">
            <a:extLst>
              <a:ext uri="{FF2B5EF4-FFF2-40B4-BE49-F238E27FC236}">
                <a16:creationId xmlns:a16="http://schemas.microsoft.com/office/drawing/2014/main" id="{06FFD241-D99F-468D-ACF8-8A55F276B985}"/>
              </a:ext>
            </a:extLst>
          </p:cNvPr>
          <p:cNvGrpSpPr/>
          <p:nvPr/>
        </p:nvGrpSpPr>
        <p:grpSpPr>
          <a:xfrm>
            <a:off x="91042" y="1124750"/>
            <a:ext cx="3339580" cy="1447000"/>
            <a:chOff x="1850871" y="1519919"/>
            <a:chExt cx="3431704" cy="1536916"/>
          </a:xfrm>
        </p:grpSpPr>
        <p:sp>
          <p:nvSpPr>
            <p:cNvPr id="74" name="Flowchart: Alternate Process 73">
              <a:extLst>
                <a:ext uri="{FF2B5EF4-FFF2-40B4-BE49-F238E27FC236}">
                  <a16:creationId xmlns:a16="http://schemas.microsoft.com/office/drawing/2014/main" id="{6CFAB590-8F0E-483E-9033-275B3A4F6552}"/>
                </a:ext>
              </a:extLst>
            </p:cNvPr>
            <p:cNvSpPr/>
            <p:nvPr/>
          </p:nvSpPr>
          <p:spPr>
            <a:xfrm>
              <a:off x="1850871" y="1839047"/>
              <a:ext cx="1536480" cy="976532"/>
            </a:xfrm>
            <a:prstGeom prst="flowChartAlternateProcess">
              <a:avLst/>
            </a:prstGeom>
            <a:solidFill>
              <a:schemeClr val="accent1">
                <a:lumMod val="20000"/>
                <a:lumOff val="80000"/>
              </a:schemeClr>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spAutoFit/>
            </a:bodyPr>
            <a:lstStyle/>
            <a:p>
              <a:pPr algn="ctr"/>
              <a:r>
                <a:rPr lang="en-US" sz="2400" b="1" dirty="0">
                  <a:solidFill>
                    <a:srgbClr val="6600CC"/>
                  </a:solidFill>
                  <a:latin typeface="Arial" panose="020B0604020202020204" pitchFamily="34" charset="0"/>
                  <a:cs typeface="Arial" panose="020B0604020202020204" pitchFamily="34" charset="0"/>
                </a:rPr>
                <a:t>MRI Upload</a:t>
              </a:r>
            </a:p>
          </p:txBody>
        </p:sp>
        <p:cxnSp>
          <p:nvCxnSpPr>
            <p:cNvPr id="75" name="Straight Connector 74">
              <a:extLst>
                <a:ext uri="{FF2B5EF4-FFF2-40B4-BE49-F238E27FC236}">
                  <a16:creationId xmlns:a16="http://schemas.microsoft.com/office/drawing/2014/main" id="{04B58DC9-AF65-4D18-9CA3-41D90F16B559}"/>
                </a:ext>
              </a:extLst>
            </p:cNvPr>
            <p:cNvCxnSpPr/>
            <p:nvPr/>
          </p:nvCxnSpPr>
          <p:spPr>
            <a:xfrm>
              <a:off x="3387351" y="2300829"/>
              <a:ext cx="23724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882A2E-A4A2-47A2-B01A-ADAF8EFEB1DE}"/>
                </a:ext>
              </a:extLst>
            </p:cNvPr>
            <p:cNvCxnSpPr/>
            <p:nvPr/>
          </p:nvCxnSpPr>
          <p:spPr>
            <a:xfrm>
              <a:off x="3635779" y="1805041"/>
              <a:ext cx="0" cy="9404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2306CC0-86B1-41C5-80AE-82DF016ED82C}"/>
                </a:ext>
              </a:extLst>
            </p:cNvPr>
            <p:cNvCxnSpPr/>
            <p:nvPr/>
          </p:nvCxnSpPr>
          <p:spPr>
            <a:xfrm>
              <a:off x="3635779" y="1805041"/>
              <a:ext cx="20988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81BF28D-2912-4F05-9DBF-699E7212656E}"/>
                </a:ext>
              </a:extLst>
            </p:cNvPr>
            <p:cNvCxnSpPr/>
            <p:nvPr/>
          </p:nvCxnSpPr>
          <p:spPr>
            <a:xfrm>
              <a:off x="3635779" y="2745469"/>
              <a:ext cx="20988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E9258BC-FBA7-4736-93F7-693F7D0EB53F}"/>
                </a:ext>
              </a:extLst>
            </p:cNvPr>
            <p:cNvSpPr/>
            <p:nvPr/>
          </p:nvSpPr>
          <p:spPr>
            <a:xfrm>
              <a:off x="3862330" y="2486591"/>
              <a:ext cx="1420245" cy="570244"/>
            </a:xfrm>
            <a:prstGeom prst="rect">
              <a:avLst/>
            </a:prstGeom>
            <a:solidFill>
              <a:schemeClr val="accent1">
                <a:lumMod val="20000"/>
                <a:lumOff val="80000"/>
              </a:schemeClr>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nchor="ctr">
              <a:noAutofit/>
            </a:bodyPr>
            <a:lstStyle/>
            <a:p>
              <a:pPr algn="ctr"/>
              <a:r>
                <a:rPr lang="en-US" sz="2400" b="1" dirty="0">
                  <a:solidFill>
                    <a:srgbClr val="002060"/>
                  </a:solidFill>
                  <a:latin typeface="Arial" panose="020B0604020202020204" pitchFamily="34" charset="0"/>
                  <a:cs typeface="Arial" panose="020B0604020202020204" pitchFamily="34" charset="0"/>
                </a:rPr>
                <a:t>Healthy</a:t>
              </a:r>
            </a:p>
          </p:txBody>
        </p:sp>
        <p:sp>
          <p:nvSpPr>
            <p:cNvPr id="80" name="Rectangle 79">
              <a:extLst>
                <a:ext uri="{FF2B5EF4-FFF2-40B4-BE49-F238E27FC236}">
                  <a16:creationId xmlns:a16="http://schemas.microsoft.com/office/drawing/2014/main" id="{AAFD677D-9F51-4239-AB70-399A7942529D}"/>
                </a:ext>
              </a:extLst>
            </p:cNvPr>
            <p:cNvSpPr/>
            <p:nvPr/>
          </p:nvSpPr>
          <p:spPr>
            <a:xfrm>
              <a:off x="3862329" y="1519919"/>
              <a:ext cx="1420245" cy="570244"/>
            </a:xfrm>
            <a:prstGeom prst="rect">
              <a:avLst/>
            </a:prstGeom>
            <a:solidFill>
              <a:srgbClr val="FF0000"/>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nchor="ctr">
              <a:noAutofit/>
            </a:bodyPr>
            <a:lstStyle/>
            <a:p>
              <a:pPr algn="ctr"/>
              <a:r>
                <a:rPr lang="en-US" sz="2400" b="1" dirty="0">
                  <a:solidFill>
                    <a:schemeClr val="bg1"/>
                  </a:solidFill>
                  <a:latin typeface="Arial" panose="020B0604020202020204" pitchFamily="34" charset="0"/>
                  <a:cs typeface="Arial" panose="020B0604020202020204" pitchFamily="34" charset="0"/>
                </a:rPr>
                <a:t>MDD</a:t>
              </a:r>
            </a:p>
          </p:txBody>
        </p:sp>
      </p:grpSp>
      <p:sp>
        <p:nvSpPr>
          <p:cNvPr id="81" name="Flowchart: Alternate Process 80">
            <a:extLst>
              <a:ext uri="{FF2B5EF4-FFF2-40B4-BE49-F238E27FC236}">
                <a16:creationId xmlns:a16="http://schemas.microsoft.com/office/drawing/2014/main" id="{7448644D-2172-44DA-B83F-74E098EC18B9}"/>
              </a:ext>
            </a:extLst>
          </p:cNvPr>
          <p:cNvSpPr/>
          <p:nvPr/>
        </p:nvSpPr>
        <p:spPr>
          <a:xfrm>
            <a:off x="103036" y="2793146"/>
            <a:ext cx="1945466" cy="1328023"/>
          </a:xfrm>
          <a:prstGeom prst="flowChartAlternateProcess">
            <a:avLst/>
          </a:prstGeom>
          <a:solidFill>
            <a:schemeClr val="accent1">
              <a:lumMod val="20000"/>
              <a:lumOff val="80000"/>
            </a:schemeClr>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spAutoFit/>
          </a:bodyPr>
          <a:lstStyle/>
          <a:p>
            <a:pPr algn="ctr"/>
            <a:r>
              <a:rPr lang="en-US" sz="2400" b="1" dirty="0">
                <a:latin typeface="Arial" panose="020B0604020202020204" pitchFamily="34" charset="0"/>
                <a:cs typeface="Arial" panose="020B0604020202020204" pitchFamily="34" charset="0"/>
              </a:rPr>
              <a:t>Input</a:t>
            </a:r>
          </a:p>
          <a:p>
            <a:pPr algn="ctr"/>
            <a:r>
              <a:rPr lang="en-US" sz="2400" b="1" dirty="0">
                <a:latin typeface="Arial" panose="020B0604020202020204" pitchFamily="34" charset="0"/>
                <a:cs typeface="Arial" panose="020B0604020202020204" pitchFamily="34" charset="0"/>
              </a:rPr>
              <a:t>Twitter</a:t>
            </a:r>
          </a:p>
          <a:p>
            <a:pPr algn="ctr"/>
            <a:r>
              <a:rPr lang="en-US" sz="2400" b="1" dirty="0">
                <a:latin typeface="Arial" panose="020B0604020202020204" pitchFamily="34" charset="0"/>
                <a:cs typeface="Arial" panose="020B0604020202020204" pitchFamily="34" charset="0"/>
              </a:rPr>
              <a:t>Username</a:t>
            </a:r>
          </a:p>
        </p:txBody>
      </p:sp>
      <p:sp>
        <p:nvSpPr>
          <p:cNvPr id="83" name="TextBox 82">
            <a:extLst>
              <a:ext uri="{FF2B5EF4-FFF2-40B4-BE49-F238E27FC236}">
                <a16:creationId xmlns:a16="http://schemas.microsoft.com/office/drawing/2014/main" id="{7F4BB36E-1E99-4AD3-A861-FB3CC8927B09}"/>
              </a:ext>
            </a:extLst>
          </p:cNvPr>
          <p:cNvSpPr txBox="1"/>
          <p:nvPr/>
        </p:nvSpPr>
        <p:spPr>
          <a:xfrm>
            <a:off x="6051444" y="3481869"/>
            <a:ext cx="434734"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no</a:t>
            </a:r>
          </a:p>
        </p:txBody>
      </p:sp>
      <p:cxnSp>
        <p:nvCxnSpPr>
          <p:cNvPr id="84" name="Straight Connector 83">
            <a:extLst>
              <a:ext uri="{FF2B5EF4-FFF2-40B4-BE49-F238E27FC236}">
                <a16:creationId xmlns:a16="http://schemas.microsoft.com/office/drawing/2014/main" id="{C0F89FC4-8855-49E0-8FC0-94AE05E701F0}"/>
              </a:ext>
            </a:extLst>
          </p:cNvPr>
          <p:cNvCxnSpPr/>
          <p:nvPr/>
        </p:nvCxnSpPr>
        <p:spPr>
          <a:xfrm>
            <a:off x="2049548" y="3470201"/>
            <a:ext cx="20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iamond 84">
            <a:extLst>
              <a:ext uri="{FF2B5EF4-FFF2-40B4-BE49-F238E27FC236}">
                <a16:creationId xmlns:a16="http://schemas.microsoft.com/office/drawing/2014/main" id="{D44B5232-A742-45EB-ABF0-207DAA44A475}"/>
              </a:ext>
            </a:extLst>
          </p:cNvPr>
          <p:cNvSpPr/>
          <p:nvPr/>
        </p:nvSpPr>
        <p:spPr>
          <a:xfrm>
            <a:off x="2252748" y="3024669"/>
            <a:ext cx="1625600" cy="914400"/>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92B6DAEB-F2CB-468B-B0B0-B42DA65F008D}"/>
              </a:ext>
            </a:extLst>
          </p:cNvPr>
          <p:cNvCxnSpPr/>
          <p:nvPr/>
        </p:nvCxnSpPr>
        <p:spPr>
          <a:xfrm>
            <a:off x="3878348" y="348633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D2CBFD3-C409-40A0-84D8-3E75B8A1582B}"/>
              </a:ext>
            </a:extLst>
          </p:cNvPr>
          <p:cNvCxnSpPr/>
          <p:nvPr/>
        </p:nvCxnSpPr>
        <p:spPr>
          <a:xfrm>
            <a:off x="4132348" y="2262669"/>
            <a:ext cx="50800" cy="243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F4347AC-CBF3-4F6A-8336-922D42A0F565}"/>
              </a:ext>
            </a:extLst>
          </p:cNvPr>
          <p:cNvCxnSpPr/>
          <p:nvPr/>
        </p:nvCxnSpPr>
        <p:spPr>
          <a:xfrm>
            <a:off x="4157748" y="2262669"/>
            <a:ext cx="254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8892166-9A55-416F-A98F-338504AB0049}"/>
              </a:ext>
            </a:extLst>
          </p:cNvPr>
          <p:cNvCxnSpPr/>
          <p:nvPr/>
        </p:nvCxnSpPr>
        <p:spPr>
          <a:xfrm>
            <a:off x="4183148" y="4712255"/>
            <a:ext cx="406400" cy="6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FB2D6E5-BA55-4C72-8E15-21EBDB7A1936}"/>
              </a:ext>
            </a:extLst>
          </p:cNvPr>
          <p:cNvSpPr txBox="1"/>
          <p:nvPr/>
        </p:nvSpPr>
        <p:spPr>
          <a:xfrm>
            <a:off x="3979948" y="1893337"/>
            <a:ext cx="526106"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yes</a:t>
            </a:r>
          </a:p>
        </p:txBody>
      </p:sp>
      <p:sp>
        <p:nvSpPr>
          <p:cNvPr id="91" name="TextBox 90">
            <a:extLst>
              <a:ext uri="{FF2B5EF4-FFF2-40B4-BE49-F238E27FC236}">
                <a16:creationId xmlns:a16="http://schemas.microsoft.com/office/drawing/2014/main" id="{69FAD8CD-17DE-47F6-A7BC-6F603D0D5042}"/>
              </a:ext>
            </a:extLst>
          </p:cNvPr>
          <p:cNvSpPr txBox="1"/>
          <p:nvPr/>
        </p:nvSpPr>
        <p:spPr>
          <a:xfrm>
            <a:off x="4081548" y="4701069"/>
            <a:ext cx="434734"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no</a:t>
            </a:r>
          </a:p>
        </p:txBody>
      </p:sp>
      <p:sp>
        <p:nvSpPr>
          <p:cNvPr id="92" name="Diamond 91">
            <a:extLst>
              <a:ext uri="{FF2B5EF4-FFF2-40B4-BE49-F238E27FC236}">
                <a16:creationId xmlns:a16="http://schemas.microsoft.com/office/drawing/2014/main" id="{02134053-4ADC-4310-A9F1-F12A31054A5B}"/>
              </a:ext>
            </a:extLst>
          </p:cNvPr>
          <p:cNvSpPr/>
          <p:nvPr/>
        </p:nvSpPr>
        <p:spPr>
          <a:xfrm>
            <a:off x="4411748" y="1805470"/>
            <a:ext cx="1498600" cy="873443"/>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latin typeface="Arial" panose="020B060402020202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id="{285B7BBD-5B2F-45AC-9822-D394592802FA}"/>
              </a:ext>
            </a:extLst>
          </p:cNvPr>
          <p:cNvCxnSpPr>
            <a:stCxn id="92" idx="3"/>
          </p:cNvCxnSpPr>
          <p:nvPr/>
        </p:nvCxnSpPr>
        <p:spPr>
          <a:xfrm flipV="1">
            <a:off x="5910348" y="2241373"/>
            <a:ext cx="177800" cy="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CDC3778-7EFA-4CC1-BC82-65B9770F62BE}"/>
              </a:ext>
            </a:extLst>
          </p:cNvPr>
          <p:cNvCxnSpPr/>
          <p:nvPr/>
        </p:nvCxnSpPr>
        <p:spPr>
          <a:xfrm>
            <a:off x="6062748" y="1031801"/>
            <a:ext cx="50800" cy="2484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DC8901B-488D-4227-8EF0-6A7B5B500443}"/>
              </a:ext>
            </a:extLst>
          </p:cNvPr>
          <p:cNvCxnSpPr/>
          <p:nvPr/>
        </p:nvCxnSpPr>
        <p:spPr>
          <a:xfrm>
            <a:off x="6088148" y="1031801"/>
            <a:ext cx="254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96B6FDE-86BD-45BC-AB1A-68ACD16D4309}"/>
              </a:ext>
            </a:extLst>
          </p:cNvPr>
          <p:cNvCxnSpPr/>
          <p:nvPr/>
        </p:nvCxnSpPr>
        <p:spPr>
          <a:xfrm>
            <a:off x="6113549" y="3516621"/>
            <a:ext cx="38338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83833AE-32D7-40D2-BD75-99513A09342B}"/>
              </a:ext>
            </a:extLst>
          </p:cNvPr>
          <p:cNvSpPr txBox="1"/>
          <p:nvPr/>
        </p:nvSpPr>
        <p:spPr>
          <a:xfrm>
            <a:off x="5910348" y="662469"/>
            <a:ext cx="526106"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yes</a:t>
            </a:r>
          </a:p>
        </p:txBody>
      </p:sp>
      <p:sp>
        <p:nvSpPr>
          <p:cNvPr id="98" name="Diamond 97">
            <a:extLst>
              <a:ext uri="{FF2B5EF4-FFF2-40B4-BE49-F238E27FC236}">
                <a16:creationId xmlns:a16="http://schemas.microsoft.com/office/drawing/2014/main" id="{26F850D7-2786-475F-B93C-F853129854D1}"/>
              </a:ext>
            </a:extLst>
          </p:cNvPr>
          <p:cNvSpPr/>
          <p:nvPr/>
        </p:nvSpPr>
        <p:spPr>
          <a:xfrm>
            <a:off x="6379844" y="586269"/>
            <a:ext cx="1727200" cy="914399"/>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33C2C3CE-F79B-45F1-9EFF-EAA5C4F8FA1C}"/>
              </a:ext>
            </a:extLst>
          </p:cNvPr>
          <p:cNvCxnSpPr/>
          <p:nvPr/>
        </p:nvCxnSpPr>
        <p:spPr>
          <a:xfrm>
            <a:off x="8107044" y="1043469"/>
            <a:ext cx="20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DE2299-798C-4479-A205-BE8BEDC1C7B8}"/>
              </a:ext>
            </a:extLst>
          </p:cNvPr>
          <p:cNvCxnSpPr/>
          <p:nvPr/>
        </p:nvCxnSpPr>
        <p:spPr>
          <a:xfrm>
            <a:off x="8174546" y="255662"/>
            <a:ext cx="68195" cy="1611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9369DA9-495C-4AD8-A5DB-1D09F3E74B48}"/>
              </a:ext>
            </a:extLst>
          </p:cNvPr>
          <p:cNvCxnSpPr/>
          <p:nvPr/>
        </p:nvCxnSpPr>
        <p:spPr>
          <a:xfrm>
            <a:off x="8161181" y="262025"/>
            <a:ext cx="4177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131B7E1-BF95-48CE-99F6-1BD453A62AA8}"/>
              </a:ext>
            </a:extLst>
          </p:cNvPr>
          <p:cNvSpPr txBox="1"/>
          <p:nvPr/>
        </p:nvSpPr>
        <p:spPr>
          <a:xfrm>
            <a:off x="7844742" y="-17592"/>
            <a:ext cx="434734"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no</a:t>
            </a:r>
          </a:p>
        </p:txBody>
      </p:sp>
      <p:sp>
        <p:nvSpPr>
          <p:cNvPr id="103" name="TextBox 102">
            <a:extLst>
              <a:ext uri="{FF2B5EF4-FFF2-40B4-BE49-F238E27FC236}">
                <a16:creationId xmlns:a16="http://schemas.microsoft.com/office/drawing/2014/main" id="{EDB940C3-7874-453E-B5B2-DC1DEEC2EDCB}"/>
              </a:ext>
            </a:extLst>
          </p:cNvPr>
          <p:cNvSpPr txBox="1"/>
          <p:nvPr/>
        </p:nvSpPr>
        <p:spPr>
          <a:xfrm>
            <a:off x="8208644" y="1893337"/>
            <a:ext cx="526106"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yes</a:t>
            </a:r>
          </a:p>
        </p:txBody>
      </p:sp>
      <p:sp>
        <p:nvSpPr>
          <p:cNvPr id="104" name="TextBox 103">
            <a:extLst>
              <a:ext uri="{FF2B5EF4-FFF2-40B4-BE49-F238E27FC236}">
                <a16:creationId xmlns:a16="http://schemas.microsoft.com/office/drawing/2014/main" id="{0361394C-DB42-45A5-B3B8-2DF3AE869F75}"/>
              </a:ext>
            </a:extLst>
          </p:cNvPr>
          <p:cNvSpPr txBox="1"/>
          <p:nvPr/>
        </p:nvSpPr>
        <p:spPr>
          <a:xfrm>
            <a:off x="6648320" y="814870"/>
            <a:ext cx="1300356" cy="584775"/>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Depression</a:t>
            </a:r>
          </a:p>
          <a:p>
            <a:pPr algn="ctr"/>
            <a:r>
              <a:rPr lang="en-US" sz="1600" b="1" dirty="0">
                <a:solidFill>
                  <a:schemeClr val="bg1"/>
                </a:solidFill>
                <a:latin typeface="Arial" panose="020B0604020202020204" pitchFamily="34" charset="0"/>
                <a:cs typeface="Arial" panose="020B0604020202020204" pitchFamily="34" charset="0"/>
              </a:rPr>
              <a:t>Free?</a:t>
            </a:r>
          </a:p>
        </p:txBody>
      </p:sp>
      <p:sp>
        <p:nvSpPr>
          <p:cNvPr id="105" name="TextBox 104">
            <a:extLst>
              <a:ext uri="{FF2B5EF4-FFF2-40B4-BE49-F238E27FC236}">
                <a16:creationId xmlns:a16="http://schemas.microsoft.com/office/drawing/2014/main" id="{EF5CE817-3D5A-4CFD-98CF-EB7E4ED6AAE0}"/>
              </a:ext>
            </a:extLst>
          </p:cNvPr>
          <p:cNvSpPr txBox="1"/>
          <p:nvPr/>
        </p:nvSpPr>
        <p:spPr>
          <a:xfrm>
            <a:off x="2666142" y="3100870"/>
            <a:ext cx="867545" cy="830997"/>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cs typeface="Arial" panose="020B0604020202020204" pitchFamily="34" charset="0"/>
              </a:rPr>
              <a:t>Valid</a:t>
            </a:r>
          </a:p>
          <a:p>
            <a:pPr algn="ctr"/>
            <a:r>
              <a:rPr lang="en-US" sz="1600" b="1" dirty="0">
                <a:solidFill>
                  <a:schemeClr val="bg1"/>
                </a:solidFill>
                <a:latin typeface="Arial" panose="020B0604020202020204" pitchFamily="34" charset="0"/>
                <a:cs typeface="Arial" panose="020B0604020202020204" pitchFamily="34" charset="0"/>
              </a:rPr>
              <a:t>User</a:t>
            </a:r>
          </a:p>
          <a:p>
            <a:pPr algn="ctr"/>
            <a:r>
              <a:rPr lang="en-US" sz="1600" b="1" dirty="0">
                <a:solidFill>
                  <a:schemeClr val="bg1"/>
                </a:solidFill>
                <a:latin typeface="Arial" panose="020B0604020202020204" pitchFamily="34" charset="0"/>
                <a:cs typeface="Arial" panose="020B0604020202020204" pitchFamily="34" charset="0"/>
              </a:rPr>
              <a:t>Name?</a:t>
            </a:r>
          </a:p>
        </p:txBody>
      </p:sp>
      <p:sp>
        <p:nvSpPr>
          <p:cNvPr id="106" name="TextBox 105">
            <a:extLst>
              <a:ext uri="{FF2B5EF4-FFF2-40B4-BE49-F238E27FC236}">
                <a16:creationId xmlns:a16="http://schemas.microsoft.com/office/drawing/2014/main" id="{A8C204ED-54C2-4FAE-864F-0B421B2FBBAF}"/>
              </a:ext>
            </a:extLst>
          </p:cNvPr>
          <p:cNvSpPr txBox="1"/>
          <p:nvPr/>
        </p:nvSpPr>
        <p:spPr>
          <a:xfrm>
            <a:off x="4668518" y="1968050"/>
            <a:ext cx="990143" cy="584775"/>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cs typeface="Arial" panose="020B0604020202020204" pitchFamily="34" charset="0"/>
              </a:rPr>
              <a:t>&gt; 100 </a:t>
            </a:r>
          </a:p>
          <a:p>
            <a:pPr algn="ctr"/>
            <a:r>
              <a:rPr lang="en-US" sz="1600" b="1" dirty="0">
                <a:solidFill>
                  <a:schemeClr val="bg1"/>
                </a:solidFill>
                <a:latin typeface="Arial" panose="020B0604020202020204" pitchFamily="34" charset="0"/>
                <a:cs typeface="Arial" panose="020B0604020202020204" pitchFamily="34" charset="0"/>
              </a:rPr>
              <a:t>Tweets?</a:t>
            </a:r>
          </a:p>
        </p:txBody>
      </p:sp>
      <p:cxnSp>
        <p:nvCxnSpPr>
          <p:cNvPr id="107" name="Straight Arrow Connector 106">
            <a:extLst>
              <a:ext uri="{FF2B5EF4-FFF2-40B4-BE49-F238E27FC236}">
                <a16:creationId xmlns:a16="http://schemas.microsoft.com/office/drawing/2014/main" id="{3EF5A946-2858-49B1-A922-7878FCB2BA66}"/>
              </a:ext>
            </a:extLst>
          </p:cNvPr>
          <p:cNvCxnSpPr/>
          <p:nvPr/>
        </p:nvCxnSpPr>
        <p:spPr>
          <a:xfrm>
            <a:off x="8310245" y="1893337"/>
            <a:ext cx="38338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CBE4E49F-B6D3-48F8-813D-45D6CA5F5839}"/>
              </a:ext>
            </a:extLst>
          </p:cNvPr>
          <p:cNvSpPr/>
          <p:nvPr/>
        </p:nvSpPr>
        <p:spPr>
          <a:xfrm>
            <a:off x="7678974" y="49388"/>
            <a:ext cx="1382118" cy="536882"/>
          </a:xfrm>
          <a:prstGeom prst="rect">
            <a:avLst/>
          </a:prstGeom>
          <a:solidFill>
            <a:srgbClr val="FF0000"/>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nchor="ctr">
            <a:noAutofit/>
          </a:bodyPr>
          <a:lstStyle/>
          <a:p>
            <a:pPr algn="ctr"/>
            <a:r>
              <a:rPr lang="en-US" sz="2400" b="1" dirty="0">
                <a:solidFill>
                  <a:schemeClr val="bg1"/>
                </a:solidFill>
                <a:latin typeface="Arial" panose="020B0604020202020204" pitchFamily="34" charset="0"/>
                <a:cs typeface="Arial" panose="020B0604020202020204" pitchFamily="34" charset="0"/>
              </a:rPr>
              <a:t>MDD</a:t>
            </a:r>
          </a:p>
        </p:txBody>
      </p:sp>
      <p:sp>
        <p:nvSpPr>
          <p:cNvPr id="109" name="Rectangle 108">
            <a:extLst>
              <a:ext uri="{FF2B5EF4-FFF2-40B4-BE49-F238E27FC236}">
                <a16:creationId xmlns:a16="http://schemas.microsoft.com/office/drawing/2014/main" id="{F126724D-DC45-4506-B2C7-2CE5C89A68C3}"/>
              </a:ext>
            </a:extLst>
          </p:cNvPr>
          <p:cNvSpPr/>
          <p:nvPr/>
        </p:nvSpPr>
        <p:spPr>
          <a:xfrm>
            <a:off x="7726802" y="1738312"/>
            <a:ext cx="1382118" cy="536882"/>
          </a:xfrm>
          <a:prstGeom prst="rect">
            <a:avLst/>
          </a:prstGeom>
          <a:solidFill>
            <a:schemeClr val="accent1">
              <a:lumMod val="20000"/>
              <a:lumOff val="80000"/>
            </a:schemeClr>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nchor="ctr">
            <a:noAutofit/>
          </a:bodyPr>
          <a:lstStyle/>
          <a:p>
            <a:pPr algn="ctr"/>
            <a:r>
              <a:rPr lang="en-US" sz="2400" b="1" dirty="0">
                <a:solidFill>
                  <a:srgbClr val="002060"/>
                </a:solidFill>
                <a:latin typeface="Arial" panose="020B0604020202020204" pitchFamily="34" charset="0"/>
                <a:cs typeface="Arial" panose="020B0604020202020204" pitchFamily="34" charset="0"/>
              </a:rPr>
              <a:t>Healthy</a:t>
            </a:r>
          </a:p>
        </p:txBody>
      </p:sp>
      <p:sp>
        <p:nvSpPr>
          <p:cNvPr id="110" name="Rectangle 109">
            <a:extLst>
              <a:ext uri="{FF2B5EF4-FFF2-40B4-BE49-F238E27FC236}">
                <a16:creationId xmlns:a16="http://schemas.microsoft.com/office/drawing/2014/main" id="{C9319E03-122B-42D4-ADF6-64A0EED73717}"/>
              </a:ext>
            </a:extLst>
          </p:cNvPr>
          <p:cNvSpPr/>
          <p:nvPr/>
        </p:nvSpPr>
        <p:spPr>
          <a:xfrm>
            <a:off x="6540509" y="3051643"/>
            <a:ext cx="2006599" cy="944655"/>
          </a:xfrm>
          <a:prstGeom prst="rect">
            <a:avLst/>
          </a:prstGeom>
          <a:solidFill>
            <a:srgbClr val="FFFF99"/>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nchor="ctr">
            <a:noAutofit/>
          </a:bodyPr>
          <a:lstStyle/>
          <a:p>
            <a:pPr algn="ctr"/>
            <a:r>
              <a:rPr lang="en-US" sz="2400" b="1" dirty="0">
                <a:latin typeface="Arial" panose="020B0604020202020204" pitchFamily="34" charset="0"/>
                <a:cs typeface="Arial" panose="020B0604020202020204" pitchFamily="34" charset="0"/>
              </a:rPr>
              <a:t>Insufficient Tweets</a:t>
            </a:r>
          </a:p>
        </p:txBody>
      </p:sp>
      <p:sp>
        <p:nvSpPr>
          <p:cNvPr id="111" name="Rectangle 110">
            <a:extLst>
              <a:ext uri="{FF2B5EF4-FFF2-40B4-BE49-F238E27FC236}">
                <a16:creationId xmlns:a16="http://schemas.microsoft.com/office/drawing/2014/main" id="{4F789D05-2E47-4C93-92E5-04FBFA717705}"/>
              </a:ext>
            </a:extLst>
          </p:cNvPr>
          <p:cNvSpPr/>
          <p:nvPr/>
        </p:nvSpPr>
        <p:spPr>
          <a:xfrm>
            <a:off x="4593529" y="4198845"/>
            <a:ext cx="2006599" cy="944655"/>
          </a:xfrm>
          <a:prstGeom prst="rect">
            <a:avLst/>
          </a:prstGeom>
          <a:solidFill>
            <a:schemeClr val="accent1">
              <a:lumMod val="40000"/>
              <a:lumOff val="60000"/>
            </a:schemeClr>
          </a:solidFill>
          <a:ln>
            <a:solidFill>
              <a:schemeClr val="accent1">
                <a:shade val="50000"/>
              </a:schemeClr>
            </a:solidFill>
          </a:ln>
          <a:scene3d>
            <a:camera prst="orthographicFront"/>
            <a:lightRig rig="threePt" dir="t"/>
          </a:scene3d>
          <a:sp3d extrusionH="76200" contourW="12700">
            <a:bevelT/>
            <a:extrusionClr>
              <a:schemeClr val="accent1">
                <a:lumMod val="40000"/>
                <a:lumOff val="60000"/>
              </a:schemeClr>
            </a:extrusionClr>
            <a:contourClr>
              <a:schemeClr val="accent1"/>
            </a:contourClr>
          </a:sp3d>
        </p:spPr>
        <p:txBody>
          <a:bodyPr wrap="square" anchor="ctr">
            <a:noAutofit/>
          </a:bodyPr>
          <a:lstStyle/>
          <a:p>
            <a:pPr algn="ctr"/>
            <a:r>
              <a:rPr lang="en-US" sz="2400" b="1" dirty="0">
                <a:latin typeface="Arial" panose="020B0604020202020204" pitchFamily="34" charset="0"/>
                <a:cs typeface="Arial" panose="020B0604020202020204" pitchFamily="34" charset="0"/>
              </a:rPr>
              <a:t>Invalid Username</a:t>
            </a:r>
          </a:p>
        </p:txBody>
      </p:sp>
    </p:spTree>
    <p:extLst>
      <p:ext uri="{BB962C8B-B14F-4D97-AF65-F5344CB8AC3E}">
        <p14:creationId xmlns:p14="http://schemas.microsoft.com/office/powerpoint/2010/main" val="150009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000" dirty="0"/>
              <a:t>Looking Forward</a:t>
            </a:r>
            <a:endParaRPr sz="4000" dirty="0"/>
          </a:p>
        </p:txBody>
      </p:sp>
      <p:sp>
        <p:nvSpPr>
          <p:cNvPr id="809" name="Shape 80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5</a:t>
            </a:r>
            <a:endParaRPr b="1" i="0" dirty="0">
              <a:ln>
                <a:noFill/>
              </a:ln>
              <a:solidFill>
                <a:srgbClr val="6E86B6"/>
              </a:solidFill>
              <a:latin typeface="Titillium Web"/>
            </a:endParaRPr>
          </a:p>
        </p:txBody>
      </p:sp>
      <p:sp>
        <p:nvSpPr>
          <p:cNvPr id="3" name="Subtitle 2">
            <a:extLst>
              <a:ext uri="{FF2B5EF4-FFF2-40B4-BE49-F238E27FC236}">
                <a16:creationId xmlns:a16="http://schemas.microsoft.com/office/drawing/2014/main" id="{E46675B0-B99A-4029-82F0-2E6B2022DF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7555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3AD6-E92B-4B62-814E-CD0A54E0AC2C}"/>
              </a:ext>
            </a:extLst>
          </p:cNvPr>
          <p:cNvSpPr>
            <a:spLocks noGrp="1"/>
          </p:cNvSpPr>
          <p:nvPr>
            <p:ph type="title"/>
          </p:nvPr>
        </p:nvSpPr>
        <p:spPr/>
        <p:txBody>
          <a:bodyPr/>
          <a:lstStyle/>
          <a:p>
            <a:r>
              <a:rPr lang="en-US" dirty="0"/>
              <a:t>AI IN DIAGNOSTICS</a:t>
            </a:r>
          </a:p>
        </p:txBody>
      </p:sp>
      <p:sp>
        <p:nvSpPr>
          <p:cNvPr id="3" name="Text Placeholder 2">
            <a:extLst>
              <a:ext uri="{FF2B5EF4-FFF2-40B4-BE49-F238E27FC236}">
                <a16:creationId xmlns:a16="http://schemas.microsoft.com/office/drawing/2014/main" id="{9D82A120-7218-4077-828A-A6038BBC518A}"/>
              </a:ext>
            </a:extLst>
          </p:cNvPr>
          <p:cNvSpPr>
            <a:spLocks noGrp="1"/>
          </p:cNvSpPr>
          <p:nvPr>
            <p:ph type="body" idx="1"/>
          </p:nvPr>
        </p:nvSpPr>
        <p:spPr/>
        <p:txBody>
          <a:bodyPr/>
          <a:lstStyle/>
          <a:p>
            <a:r>
              <a:rPr lang="en-US" dirty="0"/>
              <a:t>Will it Replace Doctors?</a:t>
            </a:r>
          </a:p>
          <a:p>
            <a:pPr lvl="1"/>
            <a:r>
              <a:rPr lang="en-US" dirty="0"/>
              <a:t> Loss of Jobs?</a:t>
            </a:r>
          </a:p>
          <a:p>
            <a:r>
              <a:rPr lang="en-US" dirty="0"/>
              <a:t>How can we justify outputs? </a:t>
            </a:r>
          </a:p>
          <a:p>
            <a:pPr lvl="1"/>
            <a:r>
              <a:rPr lang="en-US" dirty="0"/>
              <a:t>Trust among patients?</a:t>
            </a:r>
          </a:p>
        </p:txBody>
      </p:sp>
      <p:sp>
        <p:nvSpPr>
          <p:cNvPr id="4" name="Text Placeholder 3">
            <a:extLst>
              <a:ext uri="{FF2B5EF4-FFF2-40B4-BE49-F238E27FC236}">
                <a16:creationId xmlns:a16="http://schemas.microsoft.com/office/drawing/2014/main" id="{1C6245AE-88AC-4E1A-BB94-3CF5E54E6D2B}"/>
              </a:ext>
            </a:extLst>
          </p:cNvPr>
          <p:cNvSpPr>
            <a:spLocks noGrp="1"/>
          </p:cNvSpPr>
          <p:nvPr>
            <p:ph type="body" idx="2"/>
          </p:nvPr>
        </p:nvSpPr>
        <p:spPr/>
        <p:txBody>
          <a:bodyPr/>
          <a:lstStyle/>
          <a:p>
            <a:r>
              <a:rPr lang="en-US" dirty="0"/>
              <a:t>How can we scale this?</a:t>
            </a:r>
          </a:p>
          <a:p>
            <a:r>
              <a:rPr lang="en-US" dirty="0"/>
              <a:t> What should be prioritized? </a:t>
            </a:r>
          </a:p>
          <a:p>
            <a:r>
              <a:rPr lang="en-US" dirty="0"/>
              <a:t>What happens if the AI is wrong?</a:t>
            </a:r>
          </a:p>
          <a:p>
            <a:pPr lvl="1"/>
            <a:endParaRPr lang="en-US" dirty="0"/>
          </a:p>
        </p:txBody>
      </p:sp>
      <p:sp>
        <p:nvSpPr>
          <p:cNvPr id="5" name="Slide Number Placeholder 4">
            <a:extLst>
              <a:ext uri="{FF2B5EF4-FFF2-40B4-BE49-F238E27FC236}">
                <a16:creationId xmlns:a16="http://schemas.microsoft.com/office/drawing/2014/main" id="{B26C1684-33C2-42C7-9B41-BE5F5564178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442521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E5AE32-E856-434C-AC8A-2D39CD5EFF5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46</a:t>
            </a:fld>
            <a:endParaRPr lang="en"/>
          </a:p>
        </p:txBody>
      </p:sp>
      <p:sp>
        <p:nvSpPr>
          <p:cNvPr id="3" name="Title 2">
            <a:extLst>
              <a:ext uri="{FF2B5EF4-FFF2-40B4-BE49-F238E27FC236}">
                <a16:creationId xmlns:a16="http://schemas.microsoft.com/office/drawing/2014/main" id="{290E1C27-F29D-4A02-B777-2907F2CBAB2C}"/>
              </a:ext>
            </a:extLst>
          </p:cNvPr>
          <p:cNvSpPr>
            <a:spLocks noGrp="1"/>
          </p:cNvSpPr>
          <p:nvPr>
            <p:ph type="title"/>
          </p:nvPr>
        </p:nvSpPr>
        <p:spPr/>
        <p:txBody>
          <a:bodyPr/>
          <a:lstStyle/>
          <a:p>
            <a:r>
              <a:rPr lang="en-US" dirty="0"/>
              <a:t>CURRENT PROBLEMS IN AI</a:t>
            </a:r>
          </a:p>
        </p:txBody>
      </p:sp>
      <p:sp>
        <p:nvSpPr>
          <p:cNvPr id="4" name="Text Placeholder 3">
            <a:extLst>
              <a:ext uri="{FF2B5EF4-FFF2-40B4-BE49-F238E27FC236}">
                <a16:creationId xmlns:a16="http://schemas.microsoft.com/office/drawing/2014/main" id="{8D18E48D-D935-4F14-8264-085DAB528B3E}"/>
              </a:ext>
            </a:extLst>
          </p:cNvPr>
          <p:cNvSpPr>
            <a:spLocks noGrp="1"/>
          </p:cNvSpPr>
          <p:nvPr>
            <p:ph type="body" idx="1"/>
          </p:nvPr>
        </p:nvSpPr>
        <p:spPr/>
        <p:txBody>
          <a:bodyPr/>
          <a:lstStyle/>
          <a:p>
            <a:r>
              <a:rPr lang="en-US" dirty="0"/>
              <a:t>Biased datasets</a:t>
            </a:r>
          </a:p>
          <a:p>
            <a:pPr marL="76200" indent="0">
              <a:buNone/>
            </a:pPr>
            <a:endParaRPr lang="en-US" dirty="0"/>
          </a:p>
          <a:p>
            <a:r>
              <a:rPr lang="en-US" dirty="0"/>
              <a:t>Unethical training procedures</a:t>
            </a:r>
          </a:p>
          <a:p>
            <a:pPr marL="76200" indent="0">
              <a:buNone/>
            </a:pPr>
            <a:endParaRPr lang="en-US" dirty="0"/>
          </a:p>
          <a:p>
            <a:r>
              <a:rPr lang="en-US" dirty="0"/>
              <a:t>Inaccessibility to data </a:t>
            </a:r>
          </a:p>
        </p:txBody>
      </p:sp>
    </p:spTree>
    <p:extLst>
      <p:ext uri="{BB962C8B-B14F-4D97-AF65-F5344CB8AC3E}">
        <p14:creationId xmlns:p14="http://schemas.microsoft.com/office/powerpoint/2010/main" val="1429465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8CD958-F3AF-456A-B9AC-A68EF6D5167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47</a:t>
            </a:fld>
            <a:endParaRPr lang="en"/>
          </a:p>
        </p:txBody>
      </p:sp>
      <p:sp>
        <p:nvSpPr>
          <p:cNvPr id="3" name="Title 2">
            <a:extLst>
              <a:ext uri="{FF2B5EF4-FFF2-40B4-BE49-F238E27FC236}">
                <a16:creationId xmlns:a16="http://schemas.microsoft.com/office/drawing/2014/main" id="{5BF0684B-4125-4BD0-B98A-8158D510D708}"/>
              </a:ext>
            </a:extLst>
          </p:cNvPr>
          <p:cNvSpPr>
            <a:spLocks noGrp="1"/>
          </p:cNvSpPr>
          <p:nvPr>
            <p:ph type="title"/>
          </p:nvPr>
        </p:nvSpPr>
        <p:spPr/>
        <p:txBody>
          <a:bodyPr/>
          <a:lstStyle/>
          <a:p>
            <a:r>
              <a:rPr lang="en-US" dirty="0"/>
              <a:t>FINAL THOUGHTS</a:t>
            </a:r>
          </a:p>
        </p:txBody>
      </p:sp>
      <p:sp>
        <p:nvSpPr>
          <p:cNvPr id="4" name="Text Placeholder 3">
            <a:extLst>
              <a:ext uri="{FF2B5EF4-FFF2-40B4-BE49-F238E27FC236}">
                <a16:creationId xmlns:a16="http://schemas.microsoft.com/office/drawing/2014/main" id="{1B8CB8C8-8C22-428D-928E-549D4638177C}"/>
              </a:ext>
            </a:extLst>
          </p:cNvPr>
          <p:cNvSpPr>
            <a:spLocks noGrp="1"/>
          </p:cNvSpPr>
          <p:nvPr>
            <p:ph type="body" idx="1"/>
          </p:nvPr>
        </p:nvSpPr>
        <p:spPr/>
        <p:txBody>
          <a:bodyPr/>
          <a:lstStyle/>
          <a:p>
            <a:r>
              <a:rPr lang="en-US" dirty="0"/>
              <a:t>Diagnostics is the perfect field for AI</a:t>
            </a:r>
          </a:p>
          <a:p>
            <a:r>
              <a:rPr lang="en-US" dirty="0"/>
              <a:t>However, there is change that must come before</a:t>
            </a:r>
          </a:p>
          <a:p>
            <a:r>
              <a:rPr lang="en-US" dirty="0"/>
              <a:t>Explanations</a:t>
            </a:r>
          </a:p>
          <a:p>
            <a:r>
              <a:rPr lang="en-US" dirty="0"/>
              <a:t>Adaption toward specific communities</a:t>
            </a:r>
          </a:p>
        </p:txBody>
      </p:sp>
    </p:spTree>
    <p:extLst>
      <p:ext uri="{BB962C8B-B14F-4D97-AF65-F5344CB8AC3E}">
        <p14:creationId xmlns:p14="http://schemas.microsoft.com/office/powerpoint/2010/main" val="1695271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368660" y="683838"/>
            <a:ext cx="39852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6000" dirty="0"/>
              <a:t>Thank You!</a:t>
            </a:r>
            <a:endParaRPr sz="6000" dirty="0"/>
          </a:p>
        </p:txBody>
      </p:sp>
      <p:sp>
        <p:nvSpPr>
          <p:cNvPr id="794" name="Shape 794"/>
          <p:cNvSpPr txBox="1">
            <a:spLocks noGrp="1"/>
          </p:cNvSpPr>
          <p:nvPr>
            <p:ph type="body" idx="1"/>
          </p:nvPr>
        </p:nvSpPr>
        <p:spPr>
          <a:xfrm>
            <a:off x="452727" y="1967225"/>
            <a:ext cx="3985200" cy="3098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Neeyanth Kopparapu	</a:t>
            </a:r>
            <a:endParaRPr b="1" dirty="0"/>
          </a:p>
          <a:p>
            <a:pPr marL="0" lvl="0" indent="0" rtl="0">
              <a:spcBef>
                <a:spcPts val="600"/>
              </a:spcBef>
              <a:spcAft>
                <a:spcPts val="0"/>
              </a:spcAft>
              <a:buClr>
                <a:schemeClr val="dk1"/>
              </a:buClr>
              <a:buSzPts val="1100"/>
              <a:buFont typeface="Arial"/>
              <a:buNone/>
            </a:pPr>
            <a:r>
              <a:rPr lang="en-US" dirty="0"/>
              <a:t>GirlsComputingLeague</a:t>
            </a:r>
          </a:p>
          <a:p>
            <a:pPr marL="0" lvl="0" indent="0" rtl="0">
              <a:spcBef>
                <a:spcPts val="600"/>
              </a:spcBef>
              <a:spcAft>
                <a:spcPts val="0"/>
              </a:spcAft>
              <a:buClr>
                <a:schemeClr val="dk1"/>
              </a:buClr>
              <a:buSzPts val="1100"/>
              <a:buFont typeface="Arial"/>
              <a:buNone/>
            </a:pPr>
            <a:r>
              <a:rPr lang="en-US" dirty="0"/>
              <a:t>Sophomore, TJHSST</a:t>
            </a:r>
            <a:endParaRPr dirty="0"/>
          </a:p>
          <a:p>
            <a:pPr marL="0" lvl="0" indent="0">
              <a:spcBef>
                <a:spcPts val="600"/>
              </a:spcBef>
              <a:spcAft>
                <a:spcPts val="0"/>
              </a:spcAft>
              <a:buClr>
                <a:schemeClr val="dk1"/>
              </a:buClr>
              <a:buSzPts val="1100"/>
              <a:buFont typeface="Arial"/>
              <a:buNone/>
            </a:pPr>
            <a:r>
              <a:rPr lang="en-US" dirty="0"/>
              <a:t>neeyanthkvk@gmail.com</a:t>
            </a:r>
          </a:p>
          <a:p>
            <a:pPr marL="0" lvl="0" indent="0">
              <a:spcBef>
                <a:spcPts val="600"/>
              </a:spcBef>
              <a:spcAft>
                <a:spcPts val="0"/>
              </a:spcAft>
              <a:buClr>
                <a:schemeClr val="dk1"/>
              </a:buClr>
              <a:buSzPts val="1100"/>
              <a:buFont typeface="Arial"/>
              <a:buNone/>
            </a:pPr>
            <a:r>
              <a:rPr lang="en-US" dirty="0"/>
              <a:t>@</a:t>
            </a:r>
            <a:r>
              <a:rPr lang="en-US" dirty="0" err="1"/>
              <a:t>neeyanth</a:t>
            </a:r>
            <a:endParaRPr lang="en-US" dirty="0"/>
          </a:p>
        </p:txBody>
      </p:sp>
      <p:sp>
        <p:nvSpPr>
          <p:cNvPr id="796" name="Shape 79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48</a:t>
            </a:fld>
            <a:endParaRPr/>
          </a:p>
        </p:txBody>
      </p:sp>
      <p:pic>
        <p:nvPicPr>
          <p:cNvPr id="3" name="Picture 2">
            <a:extLst>
              <a:ext uri="{FF2B5EF4-FFF2-40B4-BE49-F238E27FC236}">
                <a16:creationId xmlns:a16="http://schemas.microsoft.com/office/drawing/2014/main" id="{0EF954DF-4F7E-4944-88E2-9F631CFF0675}"/>
              </a:ext>
            </a:extLst>
          </p:cNvPr>
          <p:cNvPicPr>
            <a:picLocks noChangeAspect="1"/>
          </p:cNvPicPr>
          <p:nvPr/>
        </p:nvPicPr>
        <p:blipFill>
          <a:blip r:embed="rId3"/>
          <a:stretch>
            <a:fillRect/>
          </a:stretch>
        </p:blipFill>
        <p:spPr>
          <a:xfrm>
            <a:off x="5479124" y="688964"/>
            <a:ext cx="3155375" cy="37864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49</a:t>
            </a:fld>
            <a:endParaRPr lang="en"/>
          </a:p>
        </p:txBody>
      </p:sp>
      <p:sp>
        <p:nvSpPr>
          <p:cNvPr id="3" name="Title 2"/>
          <p:cNvSpPr>
            <a:spLocks noGrp="1"/>
          </p:cNvSpPr>
          <p:nvPr>
            <p:ph type="title"/>
          </p:nvPr>
        </p:nvSpPr>
        <p:spPr>
          <a:xfrm>
            <a:off x="452724" y="620920"/>
            <a:ext cx="4500276" cy="857400"/>
          </a:xfrm>
        </p:spPr>
        <p:txBody>
          <a:bodyPr/>
          <a:lstStyle/>
          <a:p>
            <a:r>
              <a:rPr lang="en-US" dirty="0" err="1"/>
              <a:t>TweePression</a:t>
            </a:r>
            <a:r>
              <a:rPr lang="en-US" dirty="0"/>
              <a:t> Researcher </a:t>
            </a:r>
          </a:p>
        </p:txBody>
      </p:sp>
      <p:sp>
        <p:nvSpPr>
          <p:cNvPr id="4" name="Text Placeholder 3"/>
          <p:cNvSpPr>
            <a:spLocks noGrp="1"/>
          </p:cNvSpPr>
          <p:nvPr>
            <p:ph type="body" idx="1"/>
          </p:nvPr>
        </p:nvSpPr>
        <p:spPr>
          <a:xfrm>
            <a:off x="452727" y="1412678"/>
            <a:ext cx="4327702" cy="3098400"/>
          </a:xfrm>
        </p:spPr>
        <p:txBody>
          <a:bodyPr/>
          <a:lstStyle/>
          <a:p>
            <a:pPr marL="0" lvl="0" indent="0">
              <a:buNone/>
            </a:pPr>
            <a:r>
              <a:rPr lang="en-US" b="1" dirty="0"/>
              <a:t>Kaien Yang</a:t>
            </a:r>
            <a:endParaRPr lang="en-US" dirty="0"/>
          </a:p>
          <a:p>
            <a:pPr marL="0" lvl="0" indent="0">
              <a:buClr>
                <a:schemeClr val="dk1"/>
              </a:buClr>
              <a:buSzPts val="1100"/>
              <a:buNone/>
            </a:pPr>
            <a:r>
              <a:rPr lang="en-US" dirty="0"/>
              <a:t>Freshman, TJHSST</a:t>
            </a:r>
          </a:p>
          <a:p>
            <a:pPr marL="0" lvl="0" indent="0">
              <a:buClr>
                <a:schemeClr val="dk1"/>
              </a:buClr>
              <a:buSzPts val="1100"/>
              <a:buNone/>
            </a:pPr>
            <a:r>
              <a:rPr lang="en-US" dirty="0"/>
              <a:t>grandmasterkaien@gmail.com</a:t>
            </a:r>
          </a:p>
          <a:p>
            <a:endParaRPr lang="en-US" dirty="0"/>
          </a:p>
        </p:txBody>
      </p:sp>
      <p:pic>
        <p:nvPicPr>
          <p:cNvPr id="1026" name="Picture 2" descr="E:\Kaien Yang head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16" y="766477"/>
            <a:ext cx="2716306" cy="407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16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8C63-73CF-46C6-B63D-82D8F6C1A266}"/>
              </a:ext>
            </a:extLst>
          </p:cNvPr>
          <p:cNvSpPr>
            <a:spLocks noGrp="1"/>
          </p:cNvSpPr>
          <p:nvPr>
            <p:ph type="title"/>
          </p:nvPr>
        </p:nvSpPr>
        <p:spPr/>
        <p:txBody>
          <a:bodyPr/>
          <a:lstStyle/>
          <a:p>
            <a:r>
              <a:rPr lang="en-US" dirty="0"/>
              <a:t>What is a Neural Network?</a:t>
            </a:r>
          </a:p>
        </p:txBody>
      </p:sp>
      <p:sp>
        <p:nvSpPr>
          <p:cNvPr id="5" name="Slide Number Placeholder 4">
            <a:extLst>
              <a:ext uri="{FF2B5EF4-FFF2-40B4-BE49-F238E27FC236}">
                <a16:creationId xmlns:a16="http://schemas.microsoft.com/office/drawing/2014/main" id="{5147141B-BA43-4DA2-9CC4-B4CEC074B9E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pic>
        <p:nvPicPr>
          <p:cNvPr id="1026" name="Picture 2" descr="Image result for neural network">
            <a:extLst>
              <a:ext uri="{FF2B5EF4-FFF2-40B4-BE49-F238E27FC236}">
                <a16:creationId xmlns:a16="http://schemas.microsoft.com/office/drawing/2014/main" id="{1280EBA6-5982-43BF-9CE4-DB49DA2CB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77" y="1326050"/>
            <a:ext cx="6977562" cy="353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81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50</a:t>
            </a:fld>
            <a:endParaRPr lang="en"/>
          </a:p>
        </p:txBody>
      </p:sp>
      <p:sp>
        <p:nvSpPr>
          <p:cNvPr id="3" name="Title 2"/>
          <p:cNvSpPr>
            <a:spLocks noGrp="1"/>
          </p:cNvSpPr>
          <p:nvPr>
            <p:ph type="title"/>
          </p:nvPr>
        </p:nvSpPr>
        <p:spPr/>
        <p:txBody>
          <a:bodyPr/>
          <a:lstStyle/>
          <a:p>
            <a:r>
              <a:rPr lang="en-US" dirty="0" err="1"/>
              <a:t>Eyeagnosis</a:t>
            </a:r>
            <a:r>
              <a:rPr lang="en-US" dirty="0"/>
              <a:t> Researcher </a:t>
            </a:r>
          </a:p>
        </p:txBody>
      </p:sp>
      <p:sp>
        <p:nvSpPr>
          <p:cNvPr id="4" name="Text Placeholder 3"/>
          <p:cNvSpPr>
            <a:spLocks noGrp="1"/>
          </p:cNvSpPr>
          <p:nvPr>
            <p:ph type="body" idx="1"/>
          </p:nvPr>
        </p:nvSpPr>
        <p:spPr>
          <a:xfrm>
            <a:off x="452727" y="1412678"/>
            <a:ext cx="4327702" cy="3098400"/>
          </a:xfrm>
        </p:spPr>
        <p:txBody>
          <a:bodyPr/>
          <a:lstStyle/>
          <a:p>
            <a:pPr marL="0" lvl="0" indent="0">
              <a:buNone/>
            </a:pPr>
            <a:r>
              <a:rPr lang="en-US" b="1" dirty="0"/>
              <a:t>Justin Zhang</a:t>
            </a:r>
            <a:endParaRPr lang="en-US" dirty="0"/>
          </a:p>
          <a:p>
            <a:pPr marL="0" lvl="0" indent="0">
              <a:buClr>
                <a:schemeClr val="dk1"/>
              </a:buClr>
              <a:buSzPts val="1100"/>
              <a:buNone/>
            </a:pPr>
            <a:r>
              <a:rPr lang="en-US" dirty="0"/>
              <a:t>Senior, TJHSST</a:t>
            </a:r>
          </a:p>
          <a:p>
            <a:pPr marL="0" lvl="0" indent="0">
              <a:buClr>
                <a:schemeClr val="dk1"/>
              </a:buClr>
              <a:buSzPts val="1100"/>
              <a:buNone/>
            </a:pPr>
            <a:r>
              <a:rPr lang="en-US" dirty="0"/>
              <a:t>justinz2012work@gmail.com</a:t>
            </a:r>
          </a:p>
        </p:txBody>
      </p:sp>
      <p:sp>
        <p:nvSpPr>
          <p:cNvPr id="6" name="Text Placeholder 3">
            <a:extLst>
              <a:ext uri="{FF2B5EF4-FFF2-40B4-BE49-F238E27FC236}">
                <a16:creationId xmlns:a16="http://schemas.microsoft.com/office/drawing/2014/main" id="{665FAAC1-EBD8-4989-B61F-0A1F285D495D}"/>
              </a:ext>
            </a:extLst>
          </p:cNvPr>
          <p:cNvSpPr txBox="1">
            <a:spLocks/>
          </p:cNvSpPr>
          <p:nvPr/>
        </p:nvSpPr>
        <p:spPr>
          <a:xfrm>
            <a:off x="452724" y="2961878"/>
            <a:ext cx="4327702" cy="3098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9pPr>
          </a:lstStyle>
          <a:p>
            <a:pPr marL="0" indent="0">
              <a:buFont typeface="Titillium Web"/>
              <a:buNone/>
            </a:pPr>
            <a:r>
              <a:rPr lang="en-US" b="1"/>
              <a:t>Kavya Kopparapu</a:t>
            </a:r>
            <a:endParaRPr lang="en-US"/>
          </a:p>
          <a:p>
            <a:pPr marL="0" indent="0">
              <a:buClr>
                <a:schemeClr val="dk1"/>
              </a:buClr>
              <a:buSzPts val="1100"/>
              <a:buFont typeface="Titillium Web"/>
              <a:buNone/>
            </a:pPr>
            <a:r>
              <a:rPr lang="en-US"/>
              <a:t>Senior, TJHSST</a:t>
            </a:r>
          </a:p>
          <a:p>
            <a:pPr marL="0" indent="0">
              <a:buClr>
                <a:schemeClr val="dk1"/>
              </a:buClr>
              <a:buSzPts val="1100"/>
              <a:buFont typeface="Titillium Web"/>
              <a:buNone/>
            </a:pPr>
            <a:r>
              <a:rPr lang="en-US"/>
              <a:t>kavyakvk@gmail.com</a:t>
            </a:r>
          </a:p>
          <a:p>
            <a:endParaRPr lang="en-US" dirty="0"/>
          </a:p>
        </p:txBody>
      </p:sp>
    </p:spTree>
    <p:extLst>
      <p:ext uri="{BB962C8B-B14F-4D97-AF65-F5344CB8AC3E}">
        <p14:creationId xmlns:p14="http://schemas.microsoft.com/office/powerpoint/2010/main" val="202075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AI for Diabetic Retinopathy</a:t>
            </a:r>
            <a:endParaRPr dirty="0"/>
          </a:p>
        </p:txBody>
      </p:sp>
      <p:sp>
        <p:nvSpPr>
          <p:cNvPr id="809" name="Shape 80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1</a:t>
            </a:r>
            <a:endParaRPr b="1" i="0" dirty="0">
              <a:ln>
                <a:noFill/>
              </a:ln>
              <a:solidFill>
                <a:srgbClr val="6E86B6"/>
              </a:solidFill>
              <a:latin typeface="Titillium Web"/>
            </a:endParaRPr>
          </a:p>
        </p:txBody>
      </p:sp>
      <p:sp>
        <p:nvSpPr>
          <p:cNvPr id="3" name="Subtitle 2">
            <a:extLst>
              <a:ext uri="{FF2B5EF4-FFF2-40B4-BE49-F238E27FC236}">
                <a16:creationId xmlns:a16="http://schemas.microsoft.com/office/drawing/2014/main" id="{E46675B0-B99A-4029-82F0-2E6B2022DFAD}"/>
              </a:ext>
            </a:extLst>
          </p:cNvPr>
          <p:cNvSpPr>
            <a:spLocks noGrp="1"/>
          </p:cNvSpPr>
          <p:nvPr>
            <p:ph type="subTitle" idx="1"/>
          </p:nvPr>
        </p:nvSpPr>
        <p:spPr>
          <a:xfrm>
            <a:off x="448270" y="1585135"/>
            <a:ext cx="6676430" cy="784800"/>
          </a:xfrm>
        </p:spPr>
        <p:txBody>
          <a:bodyPr/>
          <a:lstStyle/>
          <a:p>
            <a:r>
              <a:rPr lang="en-US" dirty="0" err="1"/>
              <a:t>Eyeagnosis</a:t>
            </a:r>
            <a:r>
              <a:rPr lang="en-US" dirty="0"/>
              <a:t> Teammates:</a:t>
            </a:r>
          </a:p>
          <a:p>
            <a:pPr>
              <a:buFont typeface="Arial" panose="020B0604020202020204" pitchFamily="34" charset="0"/>
              <a:buChar char="•"/>
            </a:pPr>
            <a:r>
              <a:rPr lang="en-US" dirty="0"/>
              <a:t>Neeyanth Kopparapu</a:t>
            </a:r>
          </a:p>
          <a:p>
            <a:pPr>
              <a:buFont typeface="Arial" panose="020B0604020202020204" pitchFamily="34" charset="0"/>
              <a:buChar char="•"/>
            </a:pPr>
            <a:r>
              <a:rPr lang="en-US" dirty="0"/>
              <a:t>Kavya Kopparapu</a:t>
            </a:r>
          </a:p>
          <a:p>
            <a:pPr>
              <a:buFont typeface="Arial" panose="020B0604020202020204" pitchFamily="34" charset="0"/>
              <a:buChar char="•"/>
            </a:pPr>
            <a:r>
              <a:rPr lang="en-US" dirty="0"/>
              <a:t>Justin Zhang</a:t>
            </a:r>
          </a:p>
          <a:p>
            <a:pPr marL="76200" indent="0"/>
            <a:endParaRPr lang="en-US" dirty="0"/>
          </a:p>
        </p:txBody>
      </p:sp>
    </p:spTree>
    <p:extLst>
      <p:ext uri="{BB962C8B-B14F-4D97-AF65-F5344CB8AC3E}">
        <p14:creationId xmlns:p14="http://schemas.microsoft.com/office/powerpoint/2010/main" val="190738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idx="4294967295"/>
          </p:nvPr>
        </p:nvSpPr>
        <p:spPr>
          <a:xfrm>
            <a:off x="701529" y="8975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400" dirty="0"/>
              <a:t>332,000,000</a:t>
            </a:r>
            <a:endParaRPr sz="9400" dirty="0"/>
          </a:p>
        </p:txBody>
      </p:sp>
      <p:sp>
        <p:nvSpPr>
          <p:cNvPr id="928" name="Shape 928"/>
          <p:cNvSpPr txBox="1">
            <a:spLocks noGrp="1"/>
          </p:cNvSpPr>
          <p:nvPr>
            <p:ph type="subTitle" idx="4294967295"/>
          </p:nvPr>
        </p:nvSpPr>
        <p:spPr>
          <a:xfrm>
            <a:off x="701529" y="2519524"/>
            <a:ext cx="7772400" cy="784800"/>
          </a:xfrm>
          <a:prstGeom prst="rect">
            <a:avLst/>
          </a:prstGeom>
        </p:spPr>
        <p:txBody>
          <a:bodyPr spcFirstLastPara="1" wrap="square" lIns="91425" tIns="91425" rIns="91425" bIns="91425" anchor="t" anchorCtr="0">
            <a:noAutofit/>
          </a:bodyPr>
          <a:lstStyle/>
          <a:p>
            <a:pPr marL="0" lvl="0" indent="0" algn="ctr">
              <a:buNone/>
            </a:pPr>
            <a:r>
              <a:rPr lang="en-US" dirty="0"/>
              <a:t>Diabetic patients in middle-low income communities</a:t>
            </a:r>
          </a:p>
        </p:txBody>
      </p:sp>
      <p:sp>
        <p:nvSpPr>
          <p:cNvPr id="929" name="Shape 92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9533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ctrTitle" idx="4294967295"/>
          </p:nvPr>
        </p:nvSpPr>
        <p:spPr>
          <a:xfrm>
            <a:off x="701529" y="8975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400" dirty="0"/>
              <a:t>&gt; 50%</a:t>
            </a:r>
            <a:endParaRPr sz="9400" dirty="0"/>
          </a:p>
        </p:txBody>
      </p:sp>
      <p:sp>
        <p:nvSpPr>
          <p:cNvPr id="928" name="Shape 928"/>
          <p:cNvSpPr txBox="1">
            <a:spLocks noGrp="1"/>
          </p:cNvSpPr>
          <p:nvPr>
            <p:ph type="subTitle" idx="4294967295"/>
          </p:nvPr>
        </p:nvSpPr>
        <p:spPr>
          <a:xfrm>
            <a:off x="701529" y="2519524"/>
            <a:ext cx="7772400" cy="784800"/>
          </a:xfrm>
          <a:prstGeom prst="rect">
            <a:avLst/>
          </a:prstGeom>
        </p:spPr>
        <p:txBody>
          <a:bodyPr spcFirstLastPara="1" wrap="square" lIns="91425" tIns="91425" rIns="91425" bIns="91425" anchor="t" anchorCtr="0">
            <a:noAutofit/>
          </a:bodyPr>
          <a:lstStyle/>
          <a:p>
            <a:pPr marL="0" lvl="0" indent="0" algn="ctr">
              <a:buNone/>
            </a:pPr>
            <a:r>
              <a:rPr lang="en-US" dirty="0"/>
              <a:t>Estimated cases of diabetes still undiagnosed</a:t>
            </a:r>
          </a:p>
        </p:txBody>
      </p:sp>
      <p:sp>
        <p:nvSpPr>
          <p:cNvPr id="929" name="Shape 92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10506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55BBD7-0B9C-4922-A11E-9F19C4D2809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pic>
        <p:nvPicPr>
          <p:cNvPr id="3" name="Picture 2" descr="uhmFa0nP5GdgqFn6Fay06Ddk98l0ieCvB4GEqTUvGUYi116ucM1EYkeHmkWL9_1uixpihCA8P5upFtTldyeG2RZ4jv6a8aB7WSDjZpzFY0iDLcJ64KXaNT1cfJRjQj78x8d7oW76">
            <a:extLst>
              <a:ext uri="{FF2B5EF4-FFF2-40B4-BE49-F238E27FC236}">
                <a16:creationId xmlns:a16="http://schemas.microsoft.com/office/drawing/2014/main" id="{BAFE2E92-57E8-4551-A324-216231C46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190" y="420234"/>
            <a:ext cx="5341620" cy="427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961166168"/>
      </p:ext>
    </p:extLst>
  </p:cSld>
  <p:clrMapOvr>
    <a:masterClrMapping/>
  </p:clrMapOvr>
</p:sld>
</file>

<file path=ppt/theme/theme1.xml><?xml version="1.0" encoding="utf-8"?>
<a:theme xmlns:a="http://schemas.openxmlformats.org/drawingml/2006/main" name="Thaliard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1072</Words>
  <Application>Microsoft Office PowerPoint</Application>
  <PresentationFormat>On-screen Show (16:9)</PresentationFormat>
  <Paragraphs>285</Paragraphs>
  <Slides>50</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Wingdings</vt:lpstr>
      <vt:lpstr>Titillium Web ExtraLight</vt:lpstr>
      <vt:lpstr>Titillium Web</vt:lpstr>
      <vt:lpstr>Thaliard template</vt:lpstr>
      <vt:lpstr>Using Artificial Intelligence in the field of Diagnostics </vt:lpstr>
      <vt:lpstr>2,500,000,000</vt:lpstr>
      <vt:lpstr>80%</vt:lpstr>
      <vt:lpstr>AI IN DIAGNOSTICS</vt:lpstr>
      <vt:lpstr>What is a Neural Network?</vt:lpstr>
      <vt:lpstr>AI for Diabetic Retinopathy</vt:lpstr>
      <vt:lpstr>332,000,000</vt:lpstr>
      <vt:lpstr>&gt; 50%</vt:lpstr>
      <vt:lpstr>PowerPoint Presentation</vt:lpstr>
      <vt:lpstr>PROBLEM </vt:lpstr>
      <vt:lpstr>PowerPoint Presentation</vt:lpstr>
      <vt:lpstr>USING ARTIFICIAL INTELLIGENCE</vt:lpstr>
      <vt:lpstr>DRAFTING A SOLUTION</vt:lpstr>
      <vt:lpstr>SOLUTION</vt:lpstr>
      <vt:lpstr>NEXT STEPS</vt:lpstr>
      <vt:lpstr>What is a Convolutional Neural Network?</vt:lpstr>
      <vt:lpstr>DATASET</vt:lpstr>
      <vt:lpstr>MODEL ARCHITECTURE </vt:lpstr>
      <vt:lpstr>MODEL RESULTS</vt:lpstr>
      <vt:lpstr>SUPPORTING TECHNOLOGY</vt:lpstr>
      <vt:lpstr>MOBILE APPLICATION</vt:lpstr>
      <vt:lpstr>LENS SYSTEM</vt:lpstr>
      <vt:lpstr>Can We Do Better?</vt:lpstr>
      <vt:lpstr>HOW CAN WE IMPROVE?</vt:lpstr>
      <vt:lpstr>MOBILE APPLICATION</vt:lpstr>
      <vt:lpstr>IMPROVING TRUST</vt:lpstr>
      <vt:lpstr>AI for Major Depressive Disorder</vt:lpstr>
      <vt:lpstr>41.6%</vt:lpstr>
      <vt:lpstr>43%</vt:lpstr>
      <vt:lpstr>A DIFFERENT PROBLEM</vt:lpstr>
      <vt:lpstr>DRAFTING A SOLUTION</vt:lpstr>
      <vt:lpstr>USING ARTIFICIAL INTELLIGENCE</vt:lpstr>
      <vt:lpstr>INITIAL APPROACH</vt:lpstr>
      <vt:lpstr>RESULTS</vt:lpstr>
      <vt:lpstr>Can We Do Better?</vt:lpstr>
      <vt:lpstr>REANALYZING THE PROBLEM</vt:lpstr>
      <vt:lpstr>BAG OF WORDS</vt:lpstr>
      <vt:lpstr>NEW MODEL</vt:lpstr>
      <vt:lpstr>RESULTS</vt:lpstr>
      <vt:lpstr>FMRI ANALYSIS MODEL</vt:lpstr>
      <vt:lpstr>FMRI RESULTS</vt:lpstr>
      <vt:lpstr>SUPPORTING TECHNOLOGY</vt:lpstr>
      <vt:lpstr>SERVER</vt:lpstr>
      <vt:lpstr>Looking Forward</vt:lpstr>
      <vt:lpstr>AI IN DIAGNOSTICS</vt:lpstr>
      <vt:lpstr>CURRENT PROBLEMS IN AI</vt:lpstr>
      <vt:lpstr>FINAL THOUGHTS</vt:lpstr>
      <vt:lpstr>Thank You!</vt:lpstr>
      <vt:lpstr>TweePression Researcher </vt:lpstr>
      <vt:lpstr>Eyeagnosis Researcher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Artificial Intelligence in the field of Diagnostics </dc:title>
  <cp:lastModifiedBy>Neeyanth Kopparapu</cp:lastModifiedBy>
  <cp:revision>31</cp:revision>
  <dcterms:modified xsi:type="dcterms:W3CDTF">2018-05-09T21:28:11Z</dcterms:modified>
</cp:coreProperties>
</file>